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97" r:id="rId3"/>
    <p:sldId id="299" r:id="rId4"/>
    <p:sldId id="300" r:id="rId5"/>
    <p:sldId id="258" r:id="rId6"/>
    <p:sldId id="259" r:id="rId7"/>
    <p:sldId id="260" r:id="rId8"/>
    <p:sldId id="261" r:id="rId9"/>
    <p:sldId id="301" r:id="rId10"/>
    <p:sldId id="262" r:id="rId11"/>
    <p:sldId id="263" r:id="rId12"/>
    <p:sldId id="264" r:id="rId13"/>
    <p:sldId id="265" r:id="rId14"/>
    <p:sldId id="266" r:id="rId15"/>
    <p:sldId id="268" r:id="rId16"/>
    <p:sldId id="275" r:id="rId17"/>
    <p:sldId id="302" r:id="rId18"/>
    <p:sldId id="274" r:id="rId19"/>
    <p:sldId id="280" r:id="rId20"/>
    <p:sldId id="281" r:id="rId21"/>
    <p:sldId id="282" r:id="rId22"/>
    <p:sldId id="283" r:id="rId23"/>
    <p:sldId id="298" r:id="rId24"/>
    <p:sldId id="286" r:id="rId25"/>
    <p:sldId id="287" r:id="rId26"/>
    <p:sldId id="293" r:id="rId27"/>
    <p:sldId id="288"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296">
          <p15:clr>
            <a:srgbClr val="A4A3A4"/>
          </p15:clr>
        </p15:guide>
        <p15:guide id="2"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27" autoAdjust="0"/>
  </p:normalViewPr>
  <p:slideViewPr>
    <p:cSldViewPr snapToGrid="0">
      <p:cViewPr varScale="1">
        <p:scale>
          <a:sx n="57" d="100"/>
          <a:sy n="57" d="100"/>
        </p:scale>
        <p:origin x="168" y="62"/>
      </p:cViewPr>
      <p:guideLst>
        <p:guide orient="horz" pos="1296"/>
        <p:guide pos="2592"/>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slide" Target="slides/slide18.xml"/><Relationship Id="rId18" Type="http://schemas.openxmlformats.org/officeDocument/2006/relationships/slide" Target="slides/slide23.xml"/><Relationship Id="rId3" Type="http://schemas.openxmlformats.org/officeDocument/2006/relationships/slide" Target="slides/slide7.xml"/><Relationship Id="rId21" Type="http://schemas.openxmlformats.org/officeDocument/2006/relationships/slide" Target="slides/slide26.xml"/><Relationship Id="rId7" Type="http://schemas.openxmlformats.org/officeDocument/2006/relationships/slide" Target="slides/slide11.xml"/><Relationship Id="rId12" Type="http://schemas.openxmlformats.org/officeDocument/2006/relationships/slide" Target="slides/slide17.xml"/><Relationship Id="rId17" Type="http://schemas.openxmlformats.org/officeDocument/2006/relationships/slide" Target="slides/slide22.xml"/><Relationship Id="rId2" Type="http://schemas.openxmlformats.org/officeDocument/2006/relationships/slide" Target="slides/slide6.xml"/><Relationship Id="rId16" Type="http://schemas.openxmlformats.org/officeDocument/2006/relationships/slide" Target="slides/slide21.xml"/><Relationship Id="rId20" Type="http://schemas.openxmlformats.org/officeDocument/2006/relationships/slide" Target="slides/slide25.xml"/><Relationship Id="rId1" Type="http://schemas.openxmlformats.org/officeDocument/2006/relationships/slide" Target="slides/slide5.xml"/><Relationship Id="rId6" Type="http://schemas.openxmlformats.org/officeDocument/2006/relationships/slide" Target="slides/slide10.xml"/><Relationship Id="rId11" Type="http://schemas.openxmlformats.org/officeDocument/2006/relationships/slide" Target="slides/slide16.xml"/><Relationship Id="rId5" Type="http://schemas.openxmlformats.org/officeDocument/2006/relationships/slide" Target="slides/slide9.xml"/><Relationship Id="rId15" Type="http://schemas.openxmlformats.org/officeDocument/2006/relationships/slide" Target="slides/slide20.xml"/><Relationship Id="rId10" Type="http://schemas.openxmlformats.org/officeDocument/2006/relationships/slide" Target="slides/slide15.xml"/><Relationship Id="rId19" Type="http://schemas.openxmlformats.org/officeDocument/2006/relationships/slide" Target="slides/slide24.xml"/><Relationship Id="rId4" Type="http://schemas.openxmlformats.org/officeDocument/2006/relationships/slide" Target="slides/slide8.xml"/><Relationship Id="rId9" Type="http://schemas.openxmlformats.org/officeDocument/2006/relationships/slide" Target="slides/slide14.xml"/><Relationship Id="rId14" Type="http://schemas.openxmlformats.org/officeDocument/2006/relationships/slide" Target="slides/slide19.xml"/><Relationship Id="rId22"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BC09FA2-9E1D-4DC6-AEE1-B8BD46E66C65}" type="slidenum">
              <a:rPr lang="en-US"/>
              <a:pPr/>
              <a:t>‹#›</a:t>
            </a:fld>
            <a:endParaRPr lang="en-US" dirty="0"/>
          </a:p>
        </p:txBody>
      </p:sp>
    </p:spTree>
    <p:extLst>
      <p:ext uri="{BB962C8B-B14F-4D97-AF65-F5344CB8AC3E}">
        <p14:creationId xmlns:p14="http://schemas.microsoft.com/office/powerpoint/2010/main" val="232931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82D6B3E-4978-4AE8-9A7D-C8B4B0C3BFF3}" type="slidenum">
              <a:rPr lang="en-US"/>
              <a:pPr/>
              <a:t>‹#›</a:t>
            </a:fld>
            <a:endParaRPr lang="en-US" dirty="0"/>
          </a:p>
        </p:txBody>
      </p:sp>
    </p:spTree>
    <p:extLst>
      <p:ext uri="{BB962C8B-B14F-4D97-AF65-F5344CB8AC3E}">
        <p14:creationId xmlns:p14="http://schemas.microsoft.com/office/powerpoint/2010/main" val="470278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76200"/>
            <a:ext cx="67056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F41870C-25ED-404B-AFE1-C27F931D886C}" type="slidenum">
              <a:rPr lang="en-US"/>
              <a:pPr/>
              <a:t>‹#›</a:t>
            </a:fld>
            <a:endParaRPr lang="en-US" dirty="0"/>
          </a:p>
        </p:txBody>
      </p:sp>
    </p:spTree>
    <p:extLst>
      <p:ext uri="{BB962C8B-B14F-4D97-AF65-F5344CB8AC3E}">
        <p14:creationId xmlns:p14="http://schemas.microsoft.com/office/powerpoint/2010/main" val="3475004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lstStyle/>
          <a:p>
            <a:r>
              <a:rPr lang="en-US"/>
              <a:t>Click to edit Master title style</a:t>
            </a:r>
          </a:p>
        </p:txBody>
      </p:sp>
      <p:sp>
        <p:nvSpPr>
          <p:cNvPr id="3" name="ClipArt Placeholder 2"/>
          <p:cNvSpPr>
            <a:spLocks noGrp="1"/>
          </p:cNvSpPr>
          <p:nvPr>
            <p:ph type="clipArt" sz="half" idx="1"/>
          </p:nvPr>
        </p:nvSpPr>
        <p:spPr>
          <a:xfrm>
            <a:off x="685800" y="1828800"/>
            <a:ext cx="3810000" cy="4267200"/>
          </a:xfrm>
        </p:spPr>
        <p:txBody>
          <a:bodyPr/>
          <a:lstStyle/>
          <a:p>
            <a:endParaRPr lang="en-US" dirty="0"/>
          </a:p>
        </p:txBody>
      </p:sp>
      <p:sp>
        <p:nvSpPr>
          <p:cNvPr id="4" name="Text Placeholder 3"/>
          <p:cNvSpPr>
            <a:spLocks noGrp="1"/>
          </p:cNvSpPr>
          <p:nvPr>
            <p:ph type="body" sz="half" idx="2"/>
          </p:nvPr>
        </p:nvSpPr>
        <p:spPr>
          <a:xfrm>
            <a:off x="4648200" y="1828800"/>
            <a:ext cx="38100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2B18891-2186-42E1-8D2E-9C31B6C5631A}" type="slidenum">
              <a:rPr lang="en-US"/>
              <a:pPr/>
              <a:t>‹#›</a:t>
            </a:fld>
            <a:endParaRPr lang="en-US" dirty="0"/>
          </a:p>
        </p:txBody>
      </p:sp>
    </p:spTree>
    <p:extLst>
      <p:ext uri="{BB962C8B-B14F-4D97-AF65-F5344CB8AC3E}">
        <p14:creationId xmlns:p14="http://schemas.microsoft.com/office/powerpoint/2010/main" val="297884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545A6D8-E28B-4240-9F3F-048FC5EE75B2}" type="slidenum">
              <a:rPr lang="en-US"/>
              <a:pPr/>
              <a:t>‹#›</a:t>
            </a:fld>
            <a:endParaRPr lang="en-US" dirty="0"/>
          </a:p>
        </p:txBody>
      </p:sp>
    </p:spTree>
    <p:extLst>
      <p:ext uri="{BB962C8B-B14F-4D97-AF65-F5344CB8AC3E}">
        <p14:creationId xmlns:p14="http://schemas.microsoft.com/office/powerpoint/2010/main" val="281498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34F7D8D-D046-43A0-BB36-45EF85A25D9A}" type="slidenum">
              <a:rPr lang="en-US"/>
              <a:pPr/>
              <a:t>‹#›</a:t>
            </a:fld>
            <a:endParaRPr lang="en-US" dirty="0"/>
          </a:p>
        </p:txBody>
      </p:sp>
    </p:spTree>
    <p:extLst>
      <p:ext uri="{BB962C8B-B14F-4D97-AF65-F5344CB8AC3E}">
        <p14:creationId xmlns:p14="http://schemas.microsoft.com/office/powerpoint/2010/main" val="116707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7B7DCED-395F-4E58-8496-3FDEF745341D}" type="slidenum">
              <a:rPr lang="en-US"/>
              <a:pPr/>
              <a:t>‹#›</a:t>
            </a:fld>
            <a:endParaRPr lang="en-US" dirty="0"/>
          </a:p>
        </p:txBody>
      </p:sp>
    </p:spTree>
    <p:extLst>
      <p:ext uri="{BB962C8B-B14F-4D97-AF65-F5344CB8AC3E}">
        <p14:creationId xmlns:p14="http://schemas.microsoft.com/office/powerpoint/2010/main" val="188304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ED26C192-2495-4474-B9B3-B4C43F28C7C1}" type="slidenum">
              <a:rPr lang="en-US"/>
              <a:pPr/>
              <a:t>‹#›</a:t>
            </a:fld>
            <a:endParaRPr lang="en-US" dirty="0"/>
          </a:p>
        </p:txBody>
      </p:sp>
    </p:spTree>
    <p:extLst>
      <p:ext uri="{BB962C8B-B14F-4D97-AF65-F5344CB8AC3E}">
        <p14:creationId xmlns:p14="http://schemas.microsoft.com/office/powerpoint/2010/main" val="3353277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9CBF4F3F-6719-41D4-A066-DCC6A4BDA784}" type="slidenum">
              <a:rPr lang="en-US"/>
              <a:pPr/>
              <a:t>‹#›</a:t>
            </a:fld>
            <a:endParaRPr lang="en-US" dirty="0"/>
          </a:p>
        </p:txBody>
      </p:sp>
    </p:spTree>
    <p:extLst>
      <p:ext uri="{BB962C8B-B14F-4D97-AF65-F5344CB8AC3E}">
        <p14:creationId xmlns:p14="http://schemas.microsoft.com/office/powerpoint/2010/main" val="1076532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D83321FF-EFFD-43E2-8952-87901CA6DF4A}" type="slidenum">
              <a:rPr lang="en-US"/>
              <a:pPr/>
              <a:t>‹#›</a:t>
            </a:fld>
            <a:endParaRPr lang="en-US" dirty="0"/>
          </a:p>
        </p:txBody>
      </p:sp>
    </p:spTree>
    <p:extLst>
      <p:ext uri="{BB962C8B-B14F-4D97-AF65-F5344CB8AC3E}">
        <p14:creationId xmlns:p14="http://schemas.microsoft.com/office/powerpoint/2010/main" val="2767690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4EAEBE8-0C43-4875-9061-B5962A1DE7D1}" type="slidenum">
              <a:rPr lang="en-US"/>
              <a:pPr/>
              <a:t>‹#›</a:t>
            </a:fld>
            <a:endParaRPr lang="en-US" dirty="0"/>
          </a:p>
        </p:txBody>
      </p:sp>
    </p:spTree>
    <p:extLst>
      <p:ext uri="{BB962C8B-B14F-4D97-AF65-F5344CB8AC3E}">
        <p14:creationId xmlns:p14="http://schemas.microsoft.com/office/powerpoint/2010/main" val="223638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1E5E53A-9284-4306-B193-3DB5744C48E3}" type="slidenum">
              <a:rPr lang="en-US"/>
              <a:pPr/>
              <a:t>‹#›</a:t>
            </a:fld>
            <a:endParaRPr lang="en-US" dirty="0"/>
          </a:p>
        </p:txBody>
      </p:sp>
    </p:spTree>
    <p:extLst>
      <p:ext uri="{BB962C8B-B14F-4D97-AF65-F5344CB8AC3E}">
        <p14:creationId xmlns:p14="http://schemas.microsoft.com/office/powerpoint/2010/main" val="1943663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9999"/>
            </a:gs>
            <a:gs pos="50000">
              <a:srgbClr val="66FFFF"/>
            </a:gs>
            <a:gs pos="100000">
              <a:srgbClr val="009999"/>
            </a:gs>
          </a:gsLst>
          <a:lin ang="5400000" scaled="1"/>
        </a:gradFill>
        <a:effectLst/>
      </p:bgPr>
    </p:bg>
    <p:spTree>
      <p:nvGrpSpPr>
        <p:cNvPr id="1" name=""/>
        <p:cNvGrpSpPr/>
        <p:nvPr/>
      </p:nvGrpSpPr>
      <p:grpSpPr>
        <a:xfrm>
          <a:off x="0" y="0"/>
          <a:ext cx="0" cy="0"/>
          <a:chOff x="0" y="0"/>
          <a:chExt cx="0" cy="0"/>
        </a:xfrm>
      </p:grpSpPr>
      <p:sp>
        <p:nvSpPr>
          <p:cNvPr id="46082" name="Rectangle 1026"/>
          <p:cNvSpPr>
            <a:spLocks noGrp="1" noChangeArrowheads="1"/>
          </p:cNvSpPr>
          <p:nvPr>
            <p:ph type="title"/>
          </p:nvPr>
        </p:nvSpPr>
        <p:spPr bwMode="auto">
          <a:xfrm>
            <a:off x="0" y="762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6083" name="Rectangle 1027"/>
          <p:cNvSpPr>
            <a:spLocks noGrp="1" noChangeArrowheads="1"/>
          </p:cNvSpPr>
          <p:nvPr>
            <p:ph type="body" idx="1"/>
          </p:nvPr>
        </p:nvSpPr>
        <p:spPr bwMode="auto">
          <a:xfrm>
            <a:off x="685800" y="1828800"/>
            <a:ext cx="7772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4" name="Rectangle 1028"/>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46085" name="Rectangle 102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46086" name="Rectangle 1030"/>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4B5CAEF-F5E2-44EC-9788-6AFDD49D23AF}" type="slidenum">
              <a:rPr lang="en-US"/>
              <a:pPr/>
              <a:t>‹#›</a:t>
            </a:fld>
            <a:endParaRPr lang="en-US" dirty="0"/>
          </a:p>
        </p:txBody>
      </p:sp>
      <p:sp>
        <p:nvSpPr>
          <p:cNvPr id="46087" name="Line 1031"/>
          <p:cNvSpPr>
            <a:spLocks noChangeShapeType="1"/>
          </p:cNvSpPr>
          <p:nvPr/>
        </p:nvSpPr>
        <p:spPr bwMode="auto">
          <a:xfrm>
            <a:off x="0" y="1143000"/>
            <a:ext cx="91440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imes New Roman" pitchFamily="18" charset="0"/>
        </a:defRPr>
      </a:lvl2pPr>
      <a:lvl3pPr algn="ctr" rtl="0" fontAlgn="base">
        <a:spcBef>
          <a:spcPct val="0"/>
        </a:spcBef>
        <a:spcAft>
          <a:spcPct val="0"/>
        </a:spcAft>
        <a:defRPr sz="3600">
          <a:solidFill>
            <a:schemeClr val="tx2"/>
          </a:solidFill>
          <a:latin typeface="Times New Roman" pitchFamily="18" charset="0"/>
        </a:defRPr>
      </a:lvl3pPr>
      <a:lvl4pPr algn="ctr" rtl="0" fontAlgn="base">
        <a:spcBef>
          <a:spcPct val="0"/>
        </a:spcBef>
        <a:spcAft>
          <a:spcPct val="0"/>
        </a:spcAft>
        <a:defRPr sz="3600">
          <a:solidFill>
            <a:schemeClr val="tx2"/>
          </a:solidFill>
          <a:latin typeface="Times New Roman" pitchFamily="18" charset="0"/>
        </a:defRPr>
      </a:lvl4pPr>
      <a:lvl5pPr algn="ctr" rtl="0" fontAlgn="base">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learning.lpi.org/en/learning-materials/010-160/4/4.3/4.3_01/"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solidFill>
                  <a:schemeClr val="tx1"/>
                </a:solidFill>
              </a:rPr>
              <a:t>OS Introduction</a:t>
            </a:r>
            <a:endParaRPr lang="en-US" sz="3200" dirty="0">
              <a:solidFill>
                <a:schemeClr val="tx1"/>
              </a:solidFill>
              <a:latin typeface="Times" pitchFamily="18" charset="0"/>
              <a:cs typeface="Times New Roman" pitchFamily="18" charset="0"/>
            </a:endParaRPr>
          </a:p>
        </p:txBody>
      </p:sp>
      <p:sp>
        <p:nvSpPr>
          <p:cNvPr id="3075" name="Rectangle 3"/>
          <p:cNvSpPr>
            <a:spLocks noGrp="1" noChangeArrowheads="1"/>
          </p:cNvSpPr>
          <p:nvPr>
            <p:ph type="body" idx="1"/>
          </p:nvPr>
        </p:nvSpPr>
        <p:spPr>
          <a:xfrm>
            <a:off x="1371600" y="1905000"/>
            <a:ext cx="7467600" cy="4187825"/>
          </a:xfrm>
        </p:spPr>
        <p:txBody>
          <a:bodyPr/>
          <a:lstStyle/>
          <a:p>
            <a:pPr>
              <a:buFontTx/>
              <a:buNone/>
            </a:pPr>
            <a:r>
              <a:rPr lang="en-US" sz="2800" dirty="0">
                <a:latin typeface="Cambria" panose="02040503050406030204" pitchFamily="18" charset="0"/>
                <a:ea typeface="Cambria" panose="02040503050406030204" pitchFamily="18" charset="0"/>
              </a:rPr>
              <a:t>1.1 – OS Basics – cont.</a:t>
            </a:r>
          </a:p>
          <a:p>
            <a:pPr>
              <a:buFontTx/>
              <a:buNone/>
            </a:pPr>
            <a:r>
              <a:rPr lang="en-US" sz="2800" dirty="0">
                <a:latin typeface="Cambria" panose="02040503050406030204" pitchFamily="18" charset="0"/>
                <a:ea typeface="Cambria" panose="02040503050406030204" pitchFamily="18" charset="0"/>
              </a:rPr>
              <a:t>1.2 – Microsoft Windows</a:t>
            </a:r>
          </a:p>
          <a:p>
            <a:pPr>
              <a:buFontTx/>
              <a:buNone/>
            </a:pPr>
            <a:r>
              <a:rPr lang="en-US" sz="2800" dirty="0">
                <a:latin typeface="Cambria" panose="02040503050406030204" pitchFamily="18" charset="0"/>
                <a:ea typeface="Cambria" panose="02040503050406030204" pitchFamily="18" charset="0"/>
              </a:rPr>
              <a:t>1.3 – Unix and Linux for Desktop</a:t>
            </a:r>
          </a:p>
          <a:p>
            <a:pPr>
              <a:buFontTx/>
              <a:buNone/>
            </a:pPr>
            <a:r>
              <a:rPr lang="en-US" sz="2800" dirty="0">
                <a:latin typeface="Cambria" panose="02040503050406030204" pitchFamily="18" charset="0"/>
                <a:ea typeface="Cambria" panose="02040503050406030204" pitchFamily="18" charset="0"/>
              </a:rPr>
              <a:t>1.4 – NOS Basics</a:t>
            </a:r>
            <a:endParaRPr lang="en-US" sz="2800" dirty="0">
              <a:latin typeface="Cambria" panose="02040503050406030204" pitchFamily="18" charset="0"/>
              <a:ea typeface="Cambria" panose="02040503050406030204" pitchFamily="18" charset="0"/>
              <a:cs typeface="Arial" charset="0"/>
            </a:endParaRPr>
          </a:p>
          <a:p>
            <a:endParaRPr lang="en-US" sz="2800"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cs typeface="Arial" charset="0"/>
              </a:rPr>
              <a:t>User interface</a:t>
            </a:r>
            <a:endParaRPr lang="en-US" dirty="0"/>
          </a:p>
        </p:txBody>
      </p:sp>
      <p:sp>
        <p:nvSpPr>
          <p:cNvPr id="9220" name="Rectangle 4"/>
          <p:cNvSpPr>
            <a:spLocks noGrp="1" noChangeArrowheads="1"/>
          </p:cNvSpPr>
          <p:nvPr>
            <p:ph type="body" sz="half" idx="2"/>
          </p:nvPr>
        </p:nvSpPr>
        <p:spPr>
          <a:xfrm>
            <a:off x="4495799" y="1447800"/>
            <a:ext cx="4551947" cy="4648200"/>
          </a:xfrm>
        </p:spPr>
        <p:txBody>
          <a:bodyPr/>
          <a:lstStyle/>
          <a:p>
            <a:pPr>
              <a:lnSpc>
                <a:spcPct val="80000"/>
              </a:lnSpc>
            </a:pPr>
            <a:r>
              <a:rPr lang="en-US" sz="2400" dirty="0">
                <a:latin typeface="Cambria" panose="02040503050406030204" pitchFamily="18" charset="0"/>
                <a:ea typeface="Cambria" panose="02040503050406030204" pitchFamily="18" charset="0"/>
                <a:cs typeface="Calibri" pitchFamily="34" charset="0"/>
              </a:rPr>
              <a:t>UI represents the interaction component between OS and user. </a:t>
            </a:r>
          </a:p>
          <a:p>
            <a:pPr>
              <a:lnSpc>
                <a:spcPct val="80000"/>
              </a:lnSpc>
            </a:pPr>
            <a:r>
              <a:rPr lang="en-US" sz="2400" dirty="0">
                <a:latin typeface="Cambria" panose="02040503050406030204" pitchFamily="18" charset="0"/>
                <a:ea typeface="Cambria" panose="02040503050406030204" pitchFamily="18" charset="0"/>
                <a:cs typeface="Calibri" pitchFamily="34" charset="0"/>
              </a:rPr>
              <a:t>UI is like an interpreter that interprets when a keyboard key is pressed, a mouse click or swiping a touchscreen (or another kind of input). </a:t>
            </a:r>
          </a:p>
          <a:p>
            <a:pPr>
              <a:lnSpc>
                <a:spcPct val="80000"/>
              </a:lnSpc>
            </a:pPr>
            <a:r>
              <a:rPr lang="en-US" sz="2400" dirty="0">
                <a:latin typeface="Cambria" panose="02040503050406030204" pitchFamily="18" charset="0"/>
                <a:ea typeface="Cambria" panose="02040503050406030204" pitchFamily="18" charset="0"/>
                <a:cs typeface="Calibri" pitchFamily="34" charset="0"/>
              </a:rPr>
              <a:t>A graphical user interface (GUI) enables the user to use the software using windows, “pull-down” menus, pointers and graphical symbols. </a:t>
            </a:r>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t="3545"/>
          <a:stretch>
            <a:fillRect/>
          </a:stretch>
        </p:blipFill>
        <p:spPr bwMode="auto">
          <a:xfrm>
            <a:off x="228600" y="1371600"/>
            <a:ext cx="38100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81400"/>
            <a:ext cx="3200400" cy="282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cs typeface="Arial" charset="0"/>
              </a:rPr>
              <a:t>File system</a:t>
            </a:r>
            <a:endParaRPr lang="en-US" dirty="0"/>
          </a:p>
        </p:txBody>
      </p:sp>
      <p:sp>
        <p:nvSpPr>
          <p:cNvPr id="10244" name="Rectangle 4"/>
          <p:cNvSpPr>
            <a:spLocks noGrp="1" noChangeArrowheads="1"/>
          </p:cNvSpPr>
          <p:nvPr>
            <p:ph type="body" sz="half" idx="2"/>
          </p:nvPr>
        </p:nvSpPr>
        <p:spPr>
          <a:xfrm>
            <a:off x="380999" y="4114794"/>
            <a:ext cx="8570495" cy="1836821"/>
          </a:xfrm>
        </p:spPr>
        <p:txBody>
          <a:bodyPr/>
          <a:lstStyle/>
          <a:p>
            <a:pPr>
              <a:lnSpc>
                <a:spcPct val="80000"/>
              </a:lnSpc>
            </a:pPr>
            <a:r>
              <a:rPr lang="en-US" sz="2400" dirty="0">
                <a:latin typeface="Cambria" panose="02040503050406030204" pitchFamily="18" charset="0"/>
                <a:ea typeface="Cambria" panose="02040503050406030204" pitchFamily="18" charset="0"/>
                <a:cs typeface="Times New Roman" pitchFamily="18" charset="0"/>
              </a:rPr>
              <a:t>In a hierarchical file system the files are stored into logical containers disposed in a tree order (directories in Unix/Linux and folders in Windows). </a:t>
            </a:r>
          </a:p>
          <a:p>
            <a:pPr>
              <a:lnSpc>
                <a:spcPct val="80000"/>
              </a:lnSpc>
            </a:pPr>
            <a:r>
              <a:rPr lang="en-US" sz="2400" dirty="0">
                <a:latin typeface="Cambria" panose="02040503050406030204" pitchFamily="18" charset="0"/>
                <a:ea typeface="Cambria" panose="02040503050406030204" pitchFamily="18" charset="0"/>
                <a:cs typeface="Times New Roman" pitchFamily="18" charset="0"/>
              </a:rPr>
              <a:t>The file systems begins the root of the filesystem. </a:t>
            </a:r>
          </a:p>
          <a:p>
            <a:pPr>
              <a:lnSpc>
                <a:spcPct val="80000"/>
              </a:lnSpc>
            </a:pPr>
            <a:r>
              <a:rPr lang="en-US" sz="2400" dirty="0">
                <a:latin typeface="Cambria" panose="02040503050406030204" pitchFamily="18" charset="0"/>
                <a:ea typeface="Cambria" panose="02040503050406030204" pitchFamily="18" charset="0"/>
                <a:cs typeface="Times New Roman" pitchFamily="18" charset="0"/>
              </a:rPr>
              <a:t>UNIX and Linux are naming these containers “directories” and “subdirectories”. </a:t>
            </a:r>
          </a:p>
          <a:p>
            <a:pPr>
              <a:lnSpc>
                <a:spcPct val="80000"/>
              </a:lnSpc>
            </a:pPr>
            <a:r>
              <a:rPr lang="en-US" sz="2400" dirty="0">
                <a:latin typeface="Cambria" panose="02040503050406030204" pitchFamily="18" charset="0"/>
                <a:ea typeface="Cambria" panose="02040503050406030204" pitchFamily="18" charset="0"/>
                <a:cs typeface="Times New Roman" pitchFamily="18" charset="0"/>
              </a:rPr>
              <a:t>Windows and Macintosh are using terms of "folder" and "subfolder“.</a:t>
            </a:r>
            <a:endParaRPr lang="en-US" sz="2400" dirty="0">
              <a:latin typeface="Cambria" panose="02040503050406030204" pitchFamily="18" charset="0"/>
              <a:ea typeface="Cambria" panose="0204050305040603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6661" y="1110128"/>
            <a:ext cx="5344247" cy="300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cs typeface="Arial" charset="0"/>
              </a:rPr>
              <a:t>File systems</a:t>
            </a:r>
          </a:p>
        </p:txBody>
      </p:sp>
      <p:sp>
        <p:nvSpPr>
          <p:cNvPr id="11267" name="Rectangle 3"/>
          <p:cNvSpPr>
            <a:spLocks noGrp="1" noChangeArrowheads="1"/>
          </p:cNvSpPr>
          <p:nvPr>
            <p:ph type="body" idx="1"/>
          </p:nvPr>
        </p:nvSpPr>
        <p:spPr>
          <a:xfrm>
            <a:off x="914399" y="1155033"/>
            <a:ext cx="8133347" cy="5329988"/>
          </a:xfrm>
        </p:spPr>
        <p:txBody>
          <a:bodyPr/>
          <a:lstStyle/>
          <a:p>
            <a:pPr>
              <a:lnSpc>
                <a:spcPct val="80000"/>
              </a:lnSpc>
            </a:pPr>
            <a:r>
              <a:rPr lang="en-US" sz="2400" dirty="0">
                <a:latin typeface="Cambria" panose="02040503050406030204" pitchFamily="18" charset="0"/>
                <a:ea typeface="Cambria" panose="02040503050406030204" pitchFamily="18" charset="0"/>
                <a:cs typeface="Times New Roman" pitchFamily="18" charset="0"/>
              </a:rPr>
              <a:t>File Allocation Table (FAT) – legacy filesystem</a:t>
            </a:r>
          </a:p>
          <a:p>
            <a:pPr>
              <a:lnSpc>
                <a:spcPct val="80000"/>
              </a:lnSpc>
            </a:pPr>
            <a:r>
              <a:rPr lang="en-US" sz="2400" dirty="0">
                <a:latin typeface="Cambria" panose="02040503050406030204" pitchFamily="18" charset="0"/>
                <a:ea typeface="Cambria" panose="02040503050406030204" pitchFamily="18" charset="0"/>
                <a:cs typeface="Times New Roman" pitchFamily="18" charset="0"/>
              </a:rPr>
              <a:t>Nowadays used for compatibility reasons</a:t>
            </a:r>
          </a:p>
          <a:p>
            <a:pPr>
              <a:lnSpc>
                <a:spcPct val="80000"/>
              </a:lnSpc>
            </a:pPr>
            <a:r>
              <a:rPr lang="en-US" sz="2400" dirty="0">
                <a:latin typeface="Cambria" panose="02040503050406030204" pitchFamily="18" charset="0"/>
                <a:ea typeface="Cambria" panose="02040503050406030204" pitchFamily="18" charset="0"/>
              </a:rPr>
              <a:t>Today, FAT file systems are still commonly found on floppy disks, USB sticks, flash and other solid state memory cards and modules, and many portable and embedded devices. DCF (Design rule for Camera File system) implements FAT as the standard file system for digital cameras. </a:t>
            </a:r>
            <a:endParaRPr lang="en-US" sz="2400" dirty="0">
              <a:latin typeface="Cambria" panose="02040503050406030204" pitchFamily="18" charset="0"/>
              <a:ea typeface="Cambria" panose="02040503050406030204" pitchFamily="18" charset="0"/>
              <a:cs typeface="Times New Roman" pitchFamily="18" charset="0"/>
            </a:endParaRPr>
          </a:p>
          <a:p>
            <a:pPr>
              <a:lnSpc>
                <a:spcPct val="80000"/>
              </a:lnSpc>
            </a:pPr>
            <a:r>
              <a:rPr lang="en-US" sz="2400" dirty="0">
                <a:latin typeface="Cambria" panose="02040503050406030204" pitchFamily="18" charset="0"/>
                <a:ea typeface="Cambria" panose="02040503050406030204" pitchFamily="18" charset="0"/>
                <a:cs typeface="Times New Roman" pitchFamily="18" charset="0"/>
              </a:rPr>
              <a:t>The table contains a map of the files and the place where these are stored on the disk</a:t>
            </a:r>
          </a:p>
          <a:p>
            <a:pPr>
              <a:lnSpc>
                <a:spcPct val="80000"/>
              </a:lnSpc>
            </a:pPr>
            <a:r>
              <a:rPr lang="en-US" sz="2400" dirty="0">
                <a:latin typeface="Cambria" panose="02040503050406030204" pitchFamily="18" charset="0"/>
                <a:ea typeface="Cambria" panose="02040503050406030204" pitchFamily="18" charset="0"/>
                <a:cs typeface="Times New Roman" pitchFamily="18" charset="0"/>
              </a:rPr>
              <a:t>The FAT table refers to hard-disk clusters (the cluster is the basic unit of information on a HD)</a:t>
            </a:r>
          </a:p>
          <a:p>
            <a:pPr>
              <a:lnSpc>
                <a:spcPct val="80000"/>
              </a:lnSpc>
            </a:pPr>
            <a:r>
              <a:rPr lang="en-US" sz="2400" dirty="0">
                <a:latin typeface="Cambria" panose="02040503050406030204" pitchFamily="18" charset="0"/>
                <a:ea typeface="Cambria" panose="02040503050406030204" pitchFamily="18" charset="0"/>
                <a:cs typeface="Times New Roman" pitchFamily="18" charset="0"/>
              </a:rPr>
              <a:t>One file can be stored on several clusters, but one cluster may contain only one file. </a:t>
            </a:r>
          </a:p>
          <a:p>
            <a:pPr>
              <a:lnSpc>
                <a:spcPct val="80000"/>
              </a:lnSpc>
            </a:pPr>
            <a:r>
              <a:rPr lang="en-US" sz="2400" dirty="0">
                <a:latin typeface="Cambria" panose="02040503050406030204" pitchFamily="18" charset="0"/>
                <a:ea typeface="Cambria" panose="02040503050406030204" pitchFamily="18" charset="0"/>
                <a:cs typeface="Times New Roman" pitchFamily="18" charset="0"/>
              </a:rPr>
              <a:t>The OS uses the FAT table to find out all the clusters on disk where the files are stored</a:t>
            </a:r>
            <a:endParaRPr lang="en-US" sz="2400" dirty="0">
              <a:latin typeface="Cambria" panose="02040503050406030204" pitchFamily="18" charset="0"/>
              <a:ea typeface="Cambria" panose="020405030504060302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cs typeface="Arial" charset="0"/>
              </a:rPr>
              <a:t>FAT fs</a:t>
            </a:r>
          </a:p>
        </p:txBody>
      </p:sp>
      <p:sp>
        <p:nvSpPr>
          <p:cNvPr id="12292" name="Rectangle 4"/>
          <p:cNvSpPr>
            <a:spLocks noGrp="1" noChangeArrowheads="1"/>
          </p:cNvSpPr>
          <p:nvPr>
            <p:ph type="body" sz="half" idx="2"/>
          </p:nvPr>
        </p:nvSpPr>
        <p:spPr>
          <a:xfrm>
            <a:off x="990600" y="1371600"/>
            <a:ext cx="7924800" cy="2667000"/>
          </a:xfrm>
        </p:spPr>
        <p:txBody>
          <a:bodyPr/>
          <a:lstStyle/>
          <a:p>
            <a:pPr>
              <a:lnSpc>
                <a:spcPct val="90000"/>
              </a:lnSpc>
            </a:pPr>
            <a:r>
              <a:rPr lang="en-US" sz="2400" dirty="0">
                <a:latin typeface="Cambria" panose="02040503050406030204" pitchFamily="18" charset="0"/>
                <a:ea typeface="Cambria" panose="02040503050406030204" pitchFamily="18" charset="0"/>
                <a:cs typeface="Times New Roman" pitchFamily="18" charset="0"/>
              </a:rPr>
              <a:t>3 types of FAT:</a:t>
            </a:r>
          </a:p>
          <a:p>
            <a:pPr lvl="1">
              <a:lnSpc>
                <a:spcPct val="90000"/>
              </a:lnSpc>
            </a:pPr>
            <a:r>
              <a:rPr lang="en-US" sz="2400" dirty="0">
                <a:latin typeface="Cambria" panose="02040503050406030204" pitchFamily="18" charset="0"/>
                <a:ea typeface="Cambria" panose="02040503050406030204" pitchFamily="18" charset="0"/>
                <a:cs typeface="Times New Roman" pitchFamily="18" charset="0"/>
              </a:rPr>
              <a:t>The original FAT (FAT12)</a:t>
            </a:r>
          </a:p>
          <a:p>
            <a:pPr lvl="1">
              <a:lnSpc>
                <a:spcPct val="90000"/>
              </a:lnSpc>
            </a:pPr>
            <a:r>
              <a:rPr lang="en-US" sz="2400" dirty="0">
                <a:latin typeface="Cambria" panose="02040503050406030204" pitchFamily="18" charset="0"/>
                <a:ea typeface="Cambria" panose="02040503050406030204" pitchFamily="18" charset="0"/>
                <a:cs typeface="Times New Roman" pitchFamily="18" charset="0"/>
              </a:rPr>
              <a:t>FAT16</a:t>
            </a:r>
          </a:p>
          <a:p>
            <a:pPr lvl="1">
              <a:lnSpc>
                <a:spcPct val="90000"/>
              </a:lnSpc>
            </a:pPr>
            <a:r>
              <a:rPr lang="en-US" sz="2400" dirty="0">
                <a:latin typeface="Cambria" panose="02040503050406030204" pitchFamily="18" charset="0"/>
                <a:ea typeface="Cambria" panose="02040503050406030204" pitchFamily="18" charset="0"/>
                <a:cs typeface="Times New Roman" pitchFamily="18" charset="0"/>
              </a:rPr>
              <a:t>FAT32</a:t>
            </a:r>
          </a:p>
          <a:p>
            <a:pPr>
              <a:lnSpc>
                <a:spcPct val="90000"/>
              </a:lnSpc>
            </a:pPr>
            <a:r>
              <a:rPr lang="en-US" sz="2400" dirty="0">
                <a:latin typeface="Cambria" panose="02040503050406030204" pitchFamily="18" charset="0"/>
                <a:ea typeface="Cambria" panose="02040503050406030204" pitchFamily="18" charset="0"/>
                <a:cs typeface="Times New Roman" pitchFamily="18" charset="0"/>
              </a:rPr>
              <a:t>FAT16 and FAT32 are enhanced versions of FAT 12</a:t>
            </a:r>
            <a:endParaRPr lang="en-US" sz="2400" dirty="0">
              <a:latin typeface="Cambria" panose="02040503050406030204" pitchFamily="18" charset="0"/>
              <a:ea typeface="Cambria" panose="02040503050406030204" pitchFamily="18" charset="0"/>
            </a:endParaRPr>
          </a:p>
          <a:p>
            <a:pPr>
              <a:lnSpc>
                <a:spcPct val="90000"/>
              </a:lnSpc>
            </a:pPr>
            <a:endParaRPr lang="en-US" sz="2400" dirty="0">
              <a:latin typeface="Cambria" panose="02040503050406030204" pitchFamily="18" charset="0"/>
              <a:ea typeface="Cambria" panose="020405030504060302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cs typeface="Arial" charset="0"/>
              </a:rPr>
              <a:t>Desktop OSs</a:t>
            </a:r>
            <a:endParaRPr lang="en-US" dirty="0"/>
          </a:p>
        </p:txBody>
      </p:sp>
      <p:sp>
        <p:nvSpPr>
          <p:cNvPr id="13316" name="Rectangle 4"/>
          <p:cNvSpPr>
            <a:spLocks noGrp="1" noChangeArrowheads="1"/>
          </p:cNvSpPr>
          <p:nvPr>
            <p:ph type="body" sz="half" idx="2"/>
          </p:nvPr>
        </p:nvSpPr>
        <p:spPr>
          <a:xfrm>
            <a:off x="4343400" y="1231900"/>
            <a:ext cx="4572000" cy="4038600"/>
          </a:xfrm>
        </p:spPr>
        <p:txBody>
          <a:bodyPr/>
          <a:lstStyle/>
          <a:p>
            <a:pPr>
              <a:lnSpc>
                <a:spcPct val="90000"/>
              </a:lnSpc>
            </a:pPr>
            <a:r>
              <a:rPr lang="en-US" sz="2000" dirty="0">
                <a:latin typeface="Cambria" panose="02040503050406030204" pitchFamily="18" charset="0"/>
                <a:ea typeface="Cambria" panose="02040503050406030204" pitchFamily="18" charset="0"/>
                <a:cs typeface="Arial" charset="0"/>
              </a:rPr>
              <a:t>Microsoft Disk Operating System (MS-DOS) – one of the first desktop OS-s</a:t>
            </a:r>
          </a:p>
          <a:p>
            <a:pPr>
              <a:lnSpc>
                <a:spcPct val="90000"/>
              </a:lnSpc>
            </a:pPr>
            <a:r>
              <a:rPr lang="en-US" sz="2000" dirty="0">
                <a:latin typeface="Cambria" panose="02040503050406030204" pitchFamily="18" charset="0"/>
                <a:ea typeface="Cambria" panose="02040503050406030204" pitchFamily="18" charset="0"/>
                <a:cs typeface="Arial" charset="0"/>
              </a:rPr>
              <a:t>Microsoft Windows family includes Windows 95, 98, ME, NT, 2000, XP, Vista, Windows 7</a:t>
            </a:r>
            <a:r>
              <a:rPr lang="ro-RO" sz="2000" dirty="0">
                <a:latin typeface="Cambria" panose="02040503050406030204" pitchFamily="18" charset="0"/>
                <a:ea typeface="Cambria" panose="02040503050406030204" pitchFamily="18" charset="0"/>
                <a:cs typeface="Arial" charset="0"/>
              </a:rPr>
              <a:t>, Windows 8</a:t>
            </a:r>
            <a:r>
              <a:rPr lang="en-US" sz="2000" dirty="0">
                <a:latin typeface="Cambria" panose="02040503050406030204" pitchFamily="18" charset="0"/>
                <a:ea typeface="Cambria" panose="02040503050406030204" pitchFamily="18" charset="0"/>
                <a:cs typeface="Arial" charset="0"/>
              </a:rPr>
              <a:t>, Windows 10.</a:t>
            </a:r>
            <a:endParaRPr lang="en-US" sz="2000" dirty="0">
              <a:latin typeface="Cambria" panose="02040503050406030204" pitchFamily="18" charset="0"/>
              <a:ea typeface="Cambria" panose="02040503050406030204" pitchFamily="18" charset="0"/>
              <a:cs typeface="Times New Roman" pitchFamily="18" charset="0"/>
            </a:endParaRPr>
          </a:p>
          <a:p>
            <a:pPr>
              <a:lnSpc>
                <a:spcPct val="90000"/>
              </a:lnSpc>
            </a:pPr>
            <a:r>
              <a:rPr lang="en-US" sz="2000" dirty="0">
                <a:latin typeface="Cambria" panose="02040503050406030204" pitchFamily="18" charset="0"/>
                <a:ea typeface="Cambria" panose="02040503050406030204" pitchFamily="18" charset="0"/>
                <a:cs typeface="Arial" charset="0"/>
              </a:rPr>
              <a:t>Apple Macintosh OS (Mac OS) include OS 8, OS 9, and OS X (OS 10), El Capitan, </a:t>
            </a:r>
            <a:r>
              <a:rPr lang="en-US" sz="2000" dirty="0" err="1">
                <a:latin typeface="Cambria" panose="02040503050406030204" pitchFamily="18" charset="0"/>
                <a:ea typeface="Cambria" panose="02040503050406030204" pitchFamily="18" charset="0"/>
                <a:cs typeface="Arial" charset="0"/>
              </a:rPr>
              <a:t>macOS</a:t>
            </a:r>
            <a:r>
              <a:rPr lang="en-US" sz="2000" dirty="0">
                <a:latin typeface="Cambria" panose="02040503050406030204" pitchFamily="18" charset="0"/>
                <a:ea typeface="Cambria" panose="02040503050406030204" pitchFamily="18" charset="0"/>
                <a:cs typeface="Arial" charset="0"/>
              </a:rPr>
              <a:t>.</a:t>
            </a:r>
            <a:endParaRPr lang="en-US" sz="2000" dirty="0">
              <a:latin typeface="Cambria" panose="02040503050406030204" pitchFamily="18" charset="0"/>
              <a:ea typeface="Cambria" panose="02040503050406030204" pitchFamily="18" charset="0"/>
              <a:cs typeface="Times New Roman" pitchFamily="18" charset="0"/>
            </a:endParaRPr>
          </a:p>
          <a:p>
            <a:pPr>
              <a:lnSpc>
                <a:spcPct val="90000"/>
              </a:lnSpc>
            </a:pPr>
            <a:r>
              <a:rPr lang="en-US" sz="2000" dirty="0">
                <a:latin typeface="Cambria" panose="02040503050406030204" pitchFamily="18" charset="0"/>
                <a:ea typeface="Cambria" panose="02040503050406030204" pitchFamily="18" charset="0"/>
                <a:cs typeface="Arial" charset="0"/>
              </a:rPr>
              <a:t>Linux – several distributions: Red Hat, Caldera, Santa Cruz Operation (SCO), </a:t>
            </a:r>
            <a:r>
              <a:rPr lang="en-US" sz="2000" dirty="0" err="1">
                <a:latin typeface="Cambria" panose="02040503050406030204" pitchFamily="18" charset="0"/>
                <a:ea typeface="Cambria" panose="02040503050406030204" pitchFamily="18" charset="0"/>
                <a:cs typeface="Arial" charset="0"/>
              </a:rPr>
              <a:t>SuSE</a:t>
            </a:r>
            <a:r>
              <a:rPr lang="en-US" sz="2000" dirty="0">
                <a:latin typeface="Cambria" panose="02040503050406030204" pitchFamily="18" charset="0"/>
                <a:ea typeface="Cambria" panose="02040503050406030204" pitchFamily="18" charset="0"/>
                <a:cs typeface="Arial" charset="0"/>
              </a:rPr>
              <a:t>, </a:t>
            </a:r>
            <a:r>
              <a:rPr lang="en-US" sz="2000" dirty="0" err="1">
                <a:latin typeface="Cambria" panose="02040503050406030204" pitchFamily="18" charset="0"/>
                <a:ea typeface="Cambria" panose="02040503050406030204" pitchFamily="18" charset="0"/>
                <a:cs typeface="Arial" charset="0"/>
              </a:rPr>
              <a:t>Debian</a:t>
            </a:r>
            <a:r>
              <a:rPr lang="en-US" sz="2000" dirty="0">
                <a:latin typeface="Cambria" panose="02040503050406030204" pitchFamily="18" charset="0"/>
                <a:ea typeface="Cambria" panose="02040503050406030204" pitchFamily="18" charset="0"/>
                <a:cs typeface="Arial" charset="0"/>
              </a:rPr>
              <a:t> (Ubuntu), etc.</a:t>
            </a:r>
          </a:p>
          <a:p>
            <a:pPr>
              <a:lnSpc>
                <a:spcPct val="90000"/>
              </a:lnSpc>
            </a:pPr>
            <a:r>
              <a:rPr lang="en-US" sz="2000" dirty="0">
                <a:latin typeface="Cambria" panose="02040503050406030204" pitchFamily="18" charset="0"/>
                <a:ea typeface="Cambria" panose="02040503050406030204" pitchFamily="18" charset="0"/>
                <a:cs typeface="Times New Roman" pitchFamily="18" charset="0"/>
              </a:rPr>
              <a:t>UNIX – versions of the biggest software manufacturers, like HP-UX (HP), Sun Solaris (Sun Microsystems), AIX (IBM).</a:t>
            </a:r>
            <a:r>
              <a:rPr lang="en-US" sz="2400" dirty="0">
                <a:latin typeface="Cambria" panose="02040503050406030204" pitchFamily="18" charset="0"/>
                <a:ea typeface="Cambria" panose="02040503050406030204" pitchFamily="18" charset="0"/>
              </a:rPr>
              <a:t> </a:t>
            </a:r>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t="2879"/>
          <a:stretch>
            <a:fillRect/>
          </a:stretch>
        </p:blipFill>
        <p:spPr bwMode="auto">
          <a:xfrm>
            <a:off x="63500" y="1679742"/>
            <a:ext cx="4276725"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4388856"/>
            <a:ext cx="3276099" cy="1836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cs typeface="Arial" charset="0"/>
              </a:rPr>
              <a:t>History: MS-DOS</a:t>
            </a:r>
            <a:r>
              <a:rPr lang="en-US" dirty="0"/>
              <a:t> </a:t>
            </a:r>
          </a:p>
        </p:txBody>
      </p:sp>
      <p:sp>
        <p:nvSpPr>
          <p:cNvPr id="16388" name="Rectangle 4"/>
          <p:cNvSpPr>
            <a:spLocks noGrp="1" noChangeArrowheads="1"/>
          </p:cNvSpPr>
          <p:nvPr>
            <p:ph type="body" sz="half" idx="2"/>
          </p:nvPr>
        </p:nvSpPr>
        <p:spPr>
          <a:xfrm>
            <a:off x="4495800" y="1371600"/>
            <a:ext cx="4343400" cy="5024438"/>
          </a:xfrm>
        </p:spPr>
        <p:txBody>
          <a:bodyPr/>
          <a:lstStyle/>
          <a:p>
            <a:pPr>
              <a:lnSpc>
                <a:spcPct val="90000"/>
              </a:lnSpc>
            </a:pPr>
            <a:r>
              <a:rPr lang="en-US" sz="2000" dirty="0">
                <a:latin typeface="Cambria" panose="02040503050406030204" pitchFamily="18" charset="0"/>
                <a:ea typeface="Cambria" panose="02040503050406030204" pitchFamily="18" charset="0"/>
                <a:cs typeface="Times New Roman" pitchFamily="18" charset="0"/>
              </a:rPr>
              <a:t>The MS-DOS version was built on the basis of a SO called 86-DOS or QDOS (Quick and Dirty Operating System). </a:t>
            </a:r>
          </a:p>
          <a:p>
            <a:pPr>
              <a:lnSpc>
                <a:spcPct val="90000"/>
              </a:lnSpc>
            </a:pPr>
            <a:r>
              <a:rPr lang="en-US" sz="2000" dirty="0">
                <a:latin typeface="Cambria" panose="02040503050406030204" pitchFamily="18" charset="0"/>
                <a:ea typeface="Cambria" panose="02040503050406030204" pitchFamily="18" charset="0"/>
                <a:cs typeface="Times New Roman" pitchFamily="18" charset="0"/>
              </a:rPr>
              <a:t>The Seattle Computer Products company have written the QDOS to run on an Intel 8086. </a:t>
            </a:r>
          </a:p>
          <a:p>
            <a:pPr>
              <a:lnSpc>
                <a:spcPct val="90000"/>
              </a:lnSpc>
            </a:pPr>
            <a:r>
              <a:rPr lang="en-US" sz="2000" dirty="0">
                <a:latin typeface="Cambria" panose="02040503050406030204" pitchFamily="18" charset="0"/>
                <a:ea typeface="Cambria" panose="02040503050406030204" pitchFamily="18" charset="0"/>
                <a:cs typeface="Times New Roman" pitchFamily="18" charset="0"/>
              </a:rPr>
              <a:t>Microsoft have bought the copy-rights for QDOS and released MS-DOS on the market in 1981. </a:t>
            </a:r>
          </a:p>
        </p:txBody>
      </p:sp>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l="1888" t="1654" r="2083"/>
          <a:stretch>
            <a:fillRect/>
          </a:stretch>
        </p:blipFill>
        <p:spPr bwMode="auto">
          <a:xfrm>
            <a:off x="0" y="1187450"/>
            <a:ext cx="441007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3">
            <a:extLst>
              <a:ext uri="{28A0092B-C50C-407E-A947-70E740481C1C}">
                <a14:useLocalDpi xmlns:a14="http://schemas.microsoft.com/office/drawing/2010/main" val="0"/>
              </a:ext>
            </a:extLst>
          </a:blip>
          <a:srcRect l="1923" t="3732" r="3847" b="6688"/>
          <a:stretch>
            <a:fillRect/>
          </a:stretch>
        </p:blipFill>
        <p:spPr bwMode="auto">
          <a:xfrm>
            <a:off x="0" y="3698875"/>
            <a:ext cx="44323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cs typeface="Arial" charset="0"/>
              </a:rPr>
              <a:t>Windows NT and Windows 2000</a:t>
            </a:r>
            <a:r>
              <a:rPr lang="en-US" dirty="0"/>
              <a:t> evolution</a:t>
            </a:r>
          </a:p>
        </p:txBody>
      </p:sp>
      <p:pic>
        <p:nvPicPr>
          <p:cNvPr id="24581" name="Picture 5"/>
          <p:cNvPicPr>
            <a:picLocks noChangeAspect="1" noChangeArrowheads="1"/>
          </p:cNvPicPr>
          <p:nvPr/>
        </p:nvPicPr>
        <p:blipFill>
          <a:blip r:embed="rId2">
            <a:extLst>
              <a:ext uri="{28A0092B-C50C-407E-A947-70E740481C1C}">
                <a14:useLocalDpi xmlns:a14="http://schemas.microsoft.com/office/drawing/2010/main" val="0"/>
              </a:ext>
            </a:extLst>
          </a:blip>
          <a:srcRect r="6522"/>
          <a:stretch>
            <a:fillRect/>
          </a:stretch>
        </p:blipFill>
        <p:spPr bwMode="auto">
          <a:xfrm>
            <a:off x="1556084" y="1231230"/>
            <a:ext cx="6591782" cy="562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a:latin typeface="Cambria" panose="02040503050406030204" pitchFamily="18" charset="0"/>
                <a:cs typeface="Arial" charset="0"/>
              </a:rPr>
              <a:t>Windows 1</a:t>
            </a:r>
            <a:r>
              <a:rPr lang="ro-RO" dirty="0">
                <a:latin typeface="Cambria" panose="02040503050406030204" pitchFamily="18" charset="0"/>
                <a:cs typeface="Arial" charset="0"/>
              </a:rPr>
              <a:t>1</a:t>
            </a:r>
            <a:r>
              <a:rPr lang="en-US" dirty="0">
                <a:latin typeface="Cambria" panose="02040503050406030204" pitchFamily="18" charset="0"/>
              </a:rPr>
              <a:t> </a:t>
            </a:r>
          </a:p>
        </p:txBody>
      </p:sp>
      <p:sp>
        <p:nvSpPr>
          <p:cNvPr id="63491" name="Rectangle 3"/>
          <p:cNvSpPr>
            <a:spLocks noGrp="1" noChangeArrowheads="1"/>
          </p:cNvSpPr>
          <p:nvPr>
            <p:ph type="body" sz="half" idx="2"/>
          </p:nvPr>
        </p:nvSpPr>
        <p:spPr>
          <a:xfrm>
            <a:off x="-82550" y="1209675"/>
            <a:ext cx="9226550" cy="1677904"/>
          </a:xfrm>
        </p:spPr>
        <p:txBody>
          <a:bodyPr>
            <a:normAutofit/>
          </a:bodyPr>
          <a:lstStyle/>
          <a:p>
            <a:pPr marL="0" indent="0">
              <a:lnSpc>
                <a:spcPct val="120000"/>
              </a:lnSpc>
            </a:pPr>
            <a:r>
              <a:rPr lang="en-US" sz="2400" dirty="0">
                <a:latin typeface="Cambria" panose="02040503050406030204" pitchFamily="18" charset="0"/>
                <a:cs typeface="Times New Roman" pitchFamily="18" charset="0"/>
              </a:rPr>
              <a:t>Last version of Windows is</a:t>
            </a:r>
            <a:r>
              <a:rPr lang="ro-RO" sz="2400" dirty="0">
                <a:latin typeface="Cambria" panose="02040503050406030204" pitchFamily="18" charset="0"/>
                <a:cs typeface="Times New Roman" pitchFamily="18" charset="0"/>
              </a:rPr>
              <a:t> </a:t>
            </a:r>
            <a:r>
              <a:rPr lang="en-US" sz="2400" dirty="0">
                <a:latin typeface="Cambria" panose="02040503050406030204" pitchFamily="18" charset="0"/>
                <a:cs typeface="Times New Roman" pitchFamily="18" charset="0"/>
              </a:rPr>
              <a:t>1</a:t>
            </a:r>
            <a:r>
              <a:rPr lang="ro-RO" sz="2400" dirty="0">
                <a:latin typeface="Cambria" panose="02040503050406030204" pitchFamily="18" charset="0"/>
                <a:cs typeface="Times New Roman" pitchFamily="18" charset="0"/>
              </a:rPr>
              <a:t>1</a:t>
            </a:r>
            <a:r>
              <a:rPr lang="en-US" sz="2400" dirty="0">
                <a:latin typeface="Cambria" panose="02040503050406030204" pitchFamily="18" charset="0"/>
                <a:cs typeface="Times New Roman" pitchFamily="18" charset="0"/>
              </a:rPr>
              <a:t> - </a:t>
            </a:r>
            <a:r>
              <a:rPr lang="ro-RO" sz="2400" dirty="0">
                <a:latin typeface="Cambria" panose="02040503050406030204" pitchFamily="18" charset="0"/>
                <a:cs typeface="Times New Roman" pitchFamily="18" charset="0"/>
              </a:rPr>
              <a:t>5</a:t>
            </a:r>
            <a:r>
              <a:rPr lang="en-US" sz="2400" dirty="0">
                <a:latin typeface="Cambria" panose="02040503050406030204" pitchFamily="18" charset="0"/>
                <a:cs typeface="Times New Roman" pitchFamily="18" charset="0"/>
              </a:rPr>
              <a:t> Oct. 202</a:t>
            </a:r>
            <a:r>
              <a:rPr lang="ro-RO" sz="2400" dirty="0">
                <a:latin typeface="Cambria" panose="02040503050406030204" pitchFamily="18" charset="0"/>
                <a:cs typeface="Times New Roman" pitchFamily="18" charset="0"/>
              </a:rPr>
              <a:t>1</a:t>
            </a:r>
            <a:r>
              <a:rPr lang="en-US" sz="2400" dirty="0">
                <a:latin typeface="Cambria" panose="02040503050406030204" pitchFamily="18" charset="0"/>
                <a:cs typeface="Times New Roman" pitchFamily="18" charset="0"/>
              </a:rPr>
              <a:t>, with the last </a:t>
            </a:r>
            <a:r>
              <a:rPr lang="ro-RO" sz="2400" dirty="0">
                <a:latin typeface="Cambria" panose="02040503050406030204" pitchFamily="18" charset="0"/>
                <a:cs typeface="Times New Roman" pitchFamily="18" charset="0"/>
              </a:rPr>
              <a:t>update </a:t>
            </a:r>
            <a:r>
              <a:rPr lang="en-US" sz="2400" dirty="0">
                <a:latin typeface="Cambria" panose="02040503050406030204" pitchFamily="18" charset="0"/>
                <a:cs typeface="Times New Roman" pitchFamily="18" charset="0"/>
              </a:rPr>
              <a:t>from</a:t>
            </a:r>
            <a:r>
              <a:rPr lang="ro-RO" sz="2400" dirty="0">
                <a:latin typeface="Cambria" panose="02040503050406030204" pitchFamily="18" charset="0"/>
                <a:cs typeface="Times New Roman" pitchFamily="18" charset="0"/>
              </a:rPr>
              <a:t> </a:t>
            </a:r>
            <a:r>
              <a:rPr lang="en-US" sz="2400" dirty="0">
                <a:latin typeface="Cambria" panose="02040503050406030204" pitchFamily="18" charset="0"/>
                <a:cs typeface="Times New Roman" pitchFamily="18" charset="0"/>
              </a:rPr>
              <a:t>F</a:t>
            </a:r>
            <a:r>
              <a:rPr lang="ro-RO" sz="2400" dirty="0" err="1">
                <a:latin typeface="Cambria" panose="02040503050406030204" pitchFamily="18" charset="0"/>
                <a:cs typeface="Times New Roman" pitchFamily="18" charset="0"/>
              </a:rPr>
              <a:t>eb</a:t>
            </a:r>
            <a:r>
              <a:rPr lang="en-US" sz="2400" dirty="0" err="1">
                <a:latin typeface="Cambria" panose="02040503050406030204" pitchFamily="18" charset="0"/>
                <a:cs typeface="Times New Roman" pitchFamily="18" charset="0"/>
              </a:rPr>
              <a:t>ruary</a:t>
            </a:r>
            <a:r>
              <a:rPr lang="ro-RO" sz="2400" dirty="0">
                <a:latin typeface="Cambria" panose="02040503050406030204" pitchFamily="18" charset="0"/>
                <a:cs typeface="Times New Roman" pitchFamily="18" charset="0"/>
              </a:rPr>
              <a:t> 2024 </a:t>
            </a:r>
            <a:r>
              <a:rPr lang="ro-RO" sz="2400" dirty="0"/>
              <a:t>23H2 (10.0.22631.3155).</a:t>
            </a:r>
            <a:r>
              <a:rPr lang="ro-RO" sz="2400" dirty="0">
                <a:latin typeface="Cambria" panose="02040503050406030204" pitchFamily="18" charset="0"/>
                <a:cs typeface="Times New Roman" pitchFamily="18" charset="0"/>
              </a:rPr>
              <a:t> </a:t>
            </a:r>
          </a:p>
          <a:p>
            <a:pPr marL="0" indent="0">
              <a:lnSpc>
                <a:spcPct val="120000"/>
              </a:lnSpc>
            </a:pPr>
            <a:r>
              <a:rPr lang="en-US" sz="2400" dirty="0">
                <a:latin typeface="Cambria" panose="02040503050406030204" pitchFamily="18" charset="0"/>
                <a:cs typeface="Times New Roman" pitchFamily="18" charset="0"/>
              </a:rPr>
              <a:t>Microsoft offers major updates once at 6 months.</a:t>
            </a:r>
          </a:p>
        </p:txBody>
      </p:sp>
      <p:pic>
        <p:nvPicPr>
          <p:cNvPr id="3" name="Picture 2">
            <a:extLst>
              <a:ext uri="{FF2B5EF4-FFF2-40B4-BE49-F238E27FC236}">
                <a16:creationId xmlns:a16="http://schemas.microsoft.com/office/drawing/2014/main" id="{927419DA-2037-4E77-9C25-0DC1A5024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253" y="3060311"/>
            <a:ext cx="5358730" cy="3009524"/>
          </a:xfrm>
          <a:prstGeom prst="rect">
            <a:avLst/>
          </a:prstGeom>
        </p:spPr>
      </p:pic>
    </p:spTree>
    <p:extLst>
      <p:ext uri="{BB962C8B-B14F-4D97-AF65-F5344CB8AC3E}">
        <p14:creationId xmlns:p14="http://schemas.microsoft.com/office/powerpoint/2010/main" val="807161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cs typeface="Arial" charset="0"/>
              </a:rPr>
              <a:t>Unix and Linux for Desktop</a:t>
            </a:r>
            <a:r>
              <a:rPr lang="en-US" dirty="0"/>
              <a:t> </a:t>
            </a:r>
          </a:p>
        </p:txBody>
      </p:sp>
      <p:sp>
        <p:nvSpPr>
          <p:cNvPr id="23556" name="Rectangle 4"/>
          <p:cNvSpPr>
            <a:spLocks noGrp="1" noChangeArrowheads="1"/>
          </p:cNvSpPr>
          <p:nvPr>
            <p:ph type="body" sz="half" idx="2"/>
          </p:nvPr>
        </p:nvSpPr>
        <p:spPr>
          <a:xfrm>
            <a:off x="939800" y="1193800"/>
            <a:ext cx="7924800" cy="2187074"/>
          </a:xfrm>
        </p:spPr>
        <p:txBody>
          <a:bodyPr/>
          <a:lstStyle/>
          <a:p>
            <a:r>
              <a:rPr lang="en-US" sz="2400" dirty="0">
                <a:latin typeface="Cambria" panose="02040503050406030204" pitchFamily="18" charset="0"/>
                <a:ea typeface="Cambria" panose="02040503050406030204" pitchFamily="18" charset="0"/>
                <a:cs typeface="Times New Roman" pitchFamily="18" charset="0"/>
              </a:rPr>
              <a:t>There are tens of distributions of UNIX and Linux.</a:t>
            </a:r>
          </a:p>
          <a:p>
            <a:r>
              <a:rPr lang="en-US" sz="2400" dirty="0">
                <a:latin typeface="Cambria" panose="02040503050406030204" pitchFamily="18" charset="0"/>
                <a:ea typeface="Cambria" panose="02040503050406030204" pitchFamily="18" charset="0"/>
                <a:cs typeface="Times New Roman" pitchFamily="18" charset="0"/>
              </a:rPr>
              <a:t>A big part of the Internet is running UNIX/Linux.</a:t>
            </a:r>
          </a:p>
          <a:p>
            <a:r>
              <a:rPr lang="en-US" sz="2400" dirty="0">
                <a:latin typeface="Cambria" panose="02040503050406030204" pitchFamily="18" charset="0"/>
                <a:ea typeface="Cambria" panose="02040503050406030204" pitchFamily="18" charset="0"/>
                <a:cs typeface="Times New Roman" pitchFamily="18" charset="0"/>
              </a:rPr>
              <a:t>At the beginning UNIX was seen as not so “user-friendly” but in the last years, Linux changed this image</a:t>
            </a:r>
          </a:p>
        </p:txBody>
      </p:sp>
      <p:pic>
        <p:nvPicPr>
          <p:cNvPr id="235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00" y="3020594"/>
            <a:ext cx="5781675" cy="266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cs typeface="Arial" charset="0"/>
              </a:rPr>
              <a:t>Linux origins</a:t>
            </a:r>
            <a:endParaRPr lang="en-US" dirty="0"/>
          </a:p>
        </p:txBody>
      </p:sp>
      <p:sp>
        <p:nvSpPr>
          <p:cNvPr id="29699" name="Rectangle 3"/>
          <p:cNvSpPr>
            <a:spLocks noGrp="1" noChangeArrowheads="1"/>
          </p:cNvSpPr>
          <p:nvPr>
            <p:ph type="body" sz="half" idx="2"/>
          </p:nvPr>
        </p:nvSpPr>
        <p:spPr>
          <a:xfrm>
            <a:off x="914400" y="1130300"/>
            <a:ext cx="8001000" cy="1981200"/>
          </a:xfrm>
        </p:spPr>
        <p:txBody>
          <a:bodyPr/>
          <a:lstStyle/>
          <a:p>
            <a:pPr>
              <a:lnSpc>
                <a:spcPct val="90000"/>
              </a:lnSpc>
            </a:pPr>
            <a:r>
              <a:rPr lang="en-US" sz="2200" dirty="0">
                <a:latin typeface="Cambria" panose="02040503050406030204" pitchFamily="18" charset="0"/>
                <a:ea typeface="Cambria" panose="02040503050406030204" pitchFamily="18" charset="0"/>
                <a:cs typeface="Times New Roman" pitchFamily="18" charset="0"/>
              </a:rPr>
              <a:t>Beginning with the late ’90s, Linux have became a viable alternative for Windows on desktop. </a:t>
            </a:r>
          </a:p>
          <a:p>
            <a:pPr>
              <a:lnSpc>
                <a:spcPct val="90000"/>
              </a:lnSpc>
            </a:pPr>
            <a:r>
              <a:rPr lang="en-US" sz="2200" dirty="0">
                <a:latin typeface="Cambria" panose="02040503050406030204" pitchFamily="18" charset="0"/>
                <a:ea typeface="Cambria" panose="02040503050406030204" pitchFamily="18" charset="0"/>
                <a:cs typeface="Times New Roman" pitchFamily="18" charset="0"/>
              </a:rPr>
              <a:t>The popularity of Linux came from using some distributions like FreeBSD and Sun Solaris and today, Ubuntu.</a:t>
            </a:r>
          </a:p>
          <a:p>
            <a:pPr>
              <a:lnSpc>
                <a:spcPct val="90000"/>
              </a:lnSpc>
            </a:pPr>
            <a:r>
              <a:rPr lang="en-US" sz="2200" dirty="0">
                <a:latin typeface="Cambria" panose="02040503050406030204" pitchFamily="18" charset="0"/>
                <a:ea typeface="Cambria" panose="02040503050406030204" pitchFamily="18" charset="0"/>
                <a:cs typeface="Times New Roman" pitchFamily="18" charset="0"/>
              </a:rPr>
              <a:t>Linux versions can run today on (almost) any processor</a:t>
            </a:r>
          </a:p>
        </p:txBody>
      </p:sp>
      <p:sp>
        <p:nvSpPr>
          <p:cNvPr id="29702" name="Rectangle 6"/>
          <p:cNvSpPr>
            <a:spLocks noChangeArrowheads="1"/>
          </p:cNvSpPr>
          <p:nvPr/>
        </p:nvSpPr>
        <p:spPr bwMode="auto">
          <a:xfrm>
            <a:off x="2214563" y="2119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pic>
        <p:nvPicPr>
          <p:cNvPr id="29701" name="Picture 5" descr="1-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979" y="2874922"/>
            <a:ext cx="6941368" cy="38576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br>
              <a:rPr lang="en-US" dirty="0">
                <a:solidFill>
                  <a:schemeClr val="tx1"/>
                </a:solidFill>
              </a:rPr>
            </a:br>
            <a:r>
              <a:rPr lang="en-US" dirty="0">
                <a:solidFill>
                  <a:schemeClr val="tx1"/>
                </a:solidFill>
              </a:rPr>
              <a:t>Introductory Linux Commands</a:t>
            </a:r>
            <a:endParaRPr lang="en-US" sz="3200" dirty="0">
              <a:solidFill>
                <a:schemeClr val="tx1"/>
              </a:solidFill>
              <a:latin typeface="Times" pitchFamily="18" charset="0"/>
              <a:cs typeface="Times New Roman" pitchFamily="18" charset="0"/>
            </a:endParaRPr>
          </a:p>
        </p:txBody>
      </p:sp>
      <p:sp>
        <p:nvSpPr>
          <p:cNvPr id="64515" name="Rectangle 3"/>
          <p:cNvSpPr>
            <a:spLocks noGrp="1" noChangeArrowheads="1"/>
          </p:cNvSpPr>
          <p:nvPr>
            <p:ph type="body" idx="1"/>
          </p:nvPr>
        </p:nvSpPr>
        <p:spPr>
          <a:xfrm>
            <a:off x="1371600" y="1905000"/>
            <a:ext cx="7467600" cy="4640179"/>
          </a:xfrm>
        </p:spPr>
        <p:txBody>
          <a:bodyPr/>
          <a:lstStyle/>
          <a:p>
            <a:pPr>
              <a:lnSpc>
                <a:spcPct val="80000"/>
              </a:lnSpc>
            </a:pPr>
            <a:r>
              <a:rPr lang="en-US" sz="2800" dirty="0" err="1">
                <a:latin typeface="Cambria" panose="02040503050406030204" pitchFamily="18" charset="0"/>
                <a:ea typeface="Cambria" panose="02040503050406030204" pitchFamily="18" charset="0"/>
              </a:rPr>
              <a:t>whoami</a:t>
            </a:r>
            <a:r>
              <a:rPr lang="en-US" sz="2800" dirty="0">
                <a:latin typeface="Cambria" panose="02040503050406030204" pitchFamily="18" charset="0"/>
                <a:ea typeface="Cambria" panose="02040503050406030204" pitchFamily="18" charset="0"/>
              </a:rPr>
              <a:t> (who am I)</a:t>
            </a:r>
          </a:p>
          <a:p>
            <a:pPr>
              <a:lnSpc>
                <a:spcPct val="80000"/>
              </a:lnSpc>
            </a:pPr>
            <a:r>
              <a:rPr lang="en-US" sz="2800" dirty="0">
                <a:latin typeface="Cambria" panose="02040503050406030204" pitchFamily="18" charset="0"/>
                <a:ea typeface="Cambria" panose="02040503050406030204" pitchFamily="18" charset="0"/>
              </a:rPr>
              <a:t>w (who)</a:t>
            </a:r>
          </a:p>
          <a:p>
            <a:pPr>
              <a:lnSpc>
                <a:spcPct val="80000"/>
              </a:lnSpc>
            </a:pPr>
            <a:r>
              <a:rPr lang="en-US" sz="2800" dirty="0">
                <a:latin typeface="Cambria" panose="02040503050406030204" pitchFamily="18" charset="0"/>
                <a:ea typeface="Cambria" panose="02040503050406030204" pitchFamily="18" charset="0"/>
              </a:rPr>
              <a:t>echo $LOGNAME </a:t>
            </a:r>
          </a:p>
          <a:p>
            <a:pPr>
              <a:lnSpc>
                <a:spcPct val="80000"/>
              </a:lnSpc>
            </a:pPr>
            <a:r>
              <a:rPr lang="en-US" dirty="0">
                <a:latin typeface="Cambria" panose="02040503050406030204" pitchFamily="18" charset="0"/>
                <a:ea typeface="Cambria" panose="02040503050406030204" pitchFamily="18" charset="0"/>
              </a:rPr>
              <a:t>id –un</a:t>
            </a:r>
            <a:endParaRPr lang="en-US" sz="2800" dirty="0">
              <a:latin typeface="Cambria" panose="02040503050406030204" pitchFamily="18" charset="0"/>
              <a:ea typeface="Cambria" panose="02040503050406030204" pitchFamily="18" charset="0"/>
            </a:endParaRPr>
          </a:p>
          <a:p>
            <a:pPr>
              <a:lnSpc>
                <a:spcPct val="80000"/>
              </a:lnSpc>
            </a:pPr>
            <a:r>
              <a:rPr lang="en-US" sz="2800" dirty="0" err="1">
                <a:latin typeface="Cambria" panose="02040503050406030204" pitchFamily="18" charset="0"/>
                <a:ea typeface="Cambria" panose="02040503050406030204" pitchFamily="18" charset="0"/>
              </a:rPr>
              <a:t>uname</a:t>
            </a:r>
            <a:r>
              <a:rPr lang="en-US" sz="2800" dirty="0">
                <a:latin typeface="Cambria" panose="02040503050406030204" pitchFamily="18" charset="0"/>
                <a:ea typeface="Cambria" panose="02040503050406030204" pitchFamily="18" charset="0"/>
              </a:rPr>
              <a:t> –a</a:t>
            </a:r>
          </a:p>
          <a:p>
            <a:pPr>
              <a:lnSpc>
                <a:spcPct val="80000"/>
              </a:lnSpc>
            </a:pPr>
            <a:r>
              <a:rPr lang="en-US" sz="2800" dirty="0">
                <a:latin typeface="Cambria" panose="02040503050406030204" pitchFamily="18" charset="0"/>
                <a:ea typeface="Cambria" panose="02040503050406030204" pitchFamily="18" charset="0"/>
              </a:rPr>
              <a:t>hostname</a:t>
            </a:r>
          </a:p>
          <a:p>
            <a:pPr>
              <a:lnSpc>
                <a:spcPct val="80000"/>
              </a:lnSpc>
              <a:buFontTx/>
              <a:buNone/>
            </a:pPr>
            <a:r>
              <a:rPr lang="en-US" dirty="0">
                <a:latin typeface="Cambria" panose="02040503050406030204" pitchFamily="18" charset="0"/>
                <a:ea typeface="Cambria" panose="02040503050406030204" pitchFamily="18" charset="0"/>
              </a:rPr>
              <a:t>“Help” commands:</a:t>
            </a:r>
          </a:p>
          <a:p>
            <a:pPr>
              <a:lnSpc>
                <a:spcPct val="80000"/>
              </a:lnSpc>
            </a:pPr>
            <a:r>
              <a:rPr lang="en-US" dirty="0">
                <a:latin typeface="Cambria" panose="02040503050406030204" pitchFamily="18" charset="0"/>
                <a:ea typeface="Cambria" panose="02040503050406030204" pitchFamily="18" charset="0"/>
              </a:rPr>
              <a:t>man &lt;</a:t>
            </a:r>
            <a:r>
              <a:rPr lang="en-US" dirty="0" err="1">
                <a:latin typeface="Cambria" panose="02040503050406030204" pitchFamily="18" charset="0"/>
                <a:ea typeface="Cambria" panose="02040503050406030204" pitchFamily="18" charset="0"/>
              </a:rPr>
              <a:t>command_name</a:t>
            </a:r>
            <a:r>
              <a:rPr lang="en-US" dirty="0">
                <a:latin typeface="Cambria" panose="02040503050406030204" pitchFamily="18" charset="0"/>
                <a:ea typeface="Cambria" panose="02040503050406030204" pitchFamily="18" charset="0"/>
              </a:rPr>
              <a:t>&gt;</a:t>
            </a:r>
          </a:p>
          <a:p>
            <a:pPr>
              <a:lnSpc>
                <a:spcPct val="80000"/>
              </a:lnSpc>
            </a:pPr>
            <a:r>
              <a:rPr lang="en-US" dirty="0" err="1">
                <a:latin typeface="Cambria" panose="02040503050406030204" pitchFamily="18" charset="0"/>
                <a:ea typeface="Cambria" panose="02040503050406030204" pitchFamily="18" charset="0"/>
              </a:rPr>
              <a:t>whatis</a:t>
            </a:r>
            <a:r>
              <a:rPr lang="en-US" dirty="0">
                <a:latin typeface="Cambria" panose="02040503050406030204" pitchFamily="18" charset="0"/>
                <a:ea typeface="Cambria" panose="02040503050406030204" pitchFamily="18" charset="0"/>
              </a:rPr>
              <a:t> &lt;</a:t>
            </a:r>
            <a:r>
              <a:rPr lang="en-US" dirty="0" err="1">
                <a:latin typeface="Cambria" panose="02040503050406030204" pitchFamily="18" charset="0"/>
                <a:ea typeface="Cambria" panose="02040503050406030204" pitchFamily="18" charset="0"/>
              </a:rPr>
              <a:t>command_name</a:t>
            </a:r>
            <a:r>
              <a:rPr lang="en-US" dirty="0">
                <a:latin typeface="Cambria" panose="02040503050406030204" pitchFamily="18" charset="0"/>
                <a:ea typeface="Cambria" panose="02040503050406030204" pitchFamily="18" charset="0"/>
              </a:rPr>
              <a:t>&gt;</a:t>
            </a:r>
          </a:p>
          <a:p>
            <a:pPr>
              <a:lnSpc>
                <a:spcPct val="80000"/>
              </a:lnSpc>
            </a:pPr>
            <a:r>
              <a:rPr lang="en-US" dirty="0">
                <a:latin typeface="Cambria" panose="02040503050406030204" pitchFamily="18" charset="0"/>
                <a:ea typeface="Cambria" panose="02040503050406030204" pitchFamily="18" charset="0"/>
              </a:rPr>
              <a:t>apropos &lt;</a:t>
            </a:r>
            <a:r>
              <a:rPr lang="en-US" dirty="0" err="1">
                <a:latin typeface="Cambria" panose="02040503050406030204" pitchFamily="18" charset="0"/>
                <a:ea typeface="Cambria" panose="02040503050406030204" pitchFamily="18" charset="0"/>
              </a:rPr>
              <a:t>command_name</a:t>
            </a:r>
            <a:r>
              <a:rPr lang="en-US" dirty="0">
                <a:latin typeface="Cambria" panose="02040503050406030204" pitchFamily="18" charset="0"/>
                <a:ea typeface="Cambria" panose="02040503050406030204" pitchFamily="18" charset="0"/>
              </a:rPr>
              <a:t>&gt;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cs typeface="Arial" charset="0"/>
              </a:rPr>
              <a:t>Linux/UNIX GUI</a:t>
            </a:r>
            <a:r>
              <a:rPr lang="en-US" dirty="0"/>
              <a:t> </a:t>
            </a:r>
          </a:p>
        </p:txBody>
      </p:sp>
      <p:sp>
        <p:nvSpPr>
          <p:cNvPr id="31748" name="Rectangle 4"/>
          <p:cNvSpPr>
            <a:spLocks noGrp="1" noChangeArrowheads="1"/>
          </p:cNvSpPr>
          <p:nvPr>
            <p:ph type="body" sz="half" idx="2"/>
          </p:nvPr>
        </p:nvSpPr>
        <p:spPr>
          <a:xfrm>
            <a:off x="4495800" y="1371600"/>
            <a:ext cx="4343400" cy="4267200"/>
          </a:xfrm>
        </p:spPr>
        <p:txBody>
          <a:bodyPr/>
          <a:lstStyle/>
          <a:p>
            <a:pPr>
              <a:lnSpc>
                <a:spcPct val="90000"/>
              </a:lnSpc>
            </a:pPr>
            <a:r>
              <a:rPr lang="en-US" sz="2300" dirty="0">
                <a:latin typeface="Cambria" panose="02040503050406030204" pitchFamily="18" charset="0"/>
                <a:ea typeface="Cambria" panose="02040503050406030204" pitchFamily="18" charset="0"/>
                <a:cs typeface="Arial" charset="0"/>
              </a:rPr>
              <a:t>Both UNIX and Linux- are capable of running graphical interfaces (GUI). </a:t>
            </a:r>
          </a:p>
          <a:p>
            <a:pPr>
              <a:lnSpc>
                <a:spcPct val="90000"/>
              </a:lnSpc>
            </a:pPr>
            <a:r>
              <a:rPr lang="en-US" sz="2300" dirty="0">
                <a:latin typeface="Cambria" panose="02040503050406030204" pitchFamily="18" charset="0"/>
                <a:ea typeface="Cambria" panose="02040503050406030204" pitchFamily="18" charset="0"/>
                <a:cs typeface="Arial" charset="0"/>
              </a:rPr>
              <a:t>For UNIX and Linux we can choose from a variety of graphical interfaces</a:t>
            </a:r>
          </a:p>
          <a:p>
            <a:pPr>
              <a:lnSpc>
                <a:spcPct val="90000"/>
              </a:lnSpc>
            </a:pPr>
            <a:r>
              <a:rPr lang="en-US" sz="2300" dirty="0">
                <a:latin typeface="Cambria" panose="02040503050406030204" pitchFamily="18" charset="0"/>
                <a:ea typeface="Cambria" panose="02040503050406030204" pitchFamily="18" charset="0"/>
                <a:cs typeface="Arial" charset="0"/>
              </a:rPr>
              <a:t>UNIX/Linux is based on X-Windows system in order to display the graphical interface. </a:t>
            </a:r>
          </a:p>
          <a:p>
            <a:pPr>
              <a:lnSpc>
                <a:spcPct val="90000"/>
              </a:lnSpc>
            </a:pPr>
            <a:r>
              <a:rPr lang="en-US" sz="2300" dirty="0">
                <a:latin typeface="Cambria" panose="02040503050406030204" pitchFamily="18" charset="0"/>
                <a:ea typeface="Cambria" panose="02040503050406030204" pitchFamily="18" charset="0"/>
                <a:cs typeface="Arial" charset="0"/>
              </a:rPr>
              <a:t>Ex.: GNOME may work with different types of window managers. </a:t>
            </a:r>
          </a:p>
        </p:txBody>
      </p:sp>
      <p:pic>
        <p:nvPicPr>
          <p:cNvPr id="31749" name="Picture 5"/>
          <p:cNvPicPr>
            <a:picLocks noChangeAspect="1" noChangeArrowheads="1"/>
          </p:cNvPicPr>
          <p:nvPr/>
        </p:nvPicPr>
        <p:blipFill>
          <a:blip r:embed="rId2">
            <a:extLst>
              <a:ext uri="{28A0092B-C50C-407E-A947-70E740481C1C}">
                <a14:useLocalDpi xmlns:a14="http://schemas.microsoft.com/office/drawing/2010/main" val="0"/>
              </a:ext>
            </a:extLst>
          </a:blip>
          <a:srcRect l="2986" t="797" r="865"/>
          <a:stretch>
            <a:fillRect/>
          </a:stretch>
        </p:blipFill>
        <p:spPr bwMode="auto">
          <a:xfrm>
            <a:off x="0" y="2006600"/>
            <a:ext cx="4537075" cy="346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cs typeface="Arial" charset="0"/>
              </a:rPr>
              <a:t>Linux/UNIX GUI</a:t>
            </a:r>
          </a:p>
        </p:txBody>
      </p:sp>
      <p:sp>
        <p:nvSpPr>
          <p:cNvPr id="32772" name="Rectangle 4"/>
          <p:cNvSpPr>
            <a:spLocks noGrp="1" noChangeArrowheads="1"/>
          </p:cNvSpPr>
          <p:nvPr>
            <p:ph type="body" sz="half" idx="2"/>
          </p:nvPr>
        </p:nvSpPr>
        <p:spPr>
          <a:xfrm>
            <a:off x="4572000" y="1371600"/>
            <a:ext cx="4343400" cy="1494112"/>
          </a:xfrm>
        </p:spPr>
        <p:txBody>
          <a:bodyPr/>
          <a:lstStyle/>
          <a:p>
            <a:pPr>
              <a:lnSpc>
                <a:spcPct val="90000"/>
              </a:lnSpc>
            </a:pPr>
            <a:r>
              <a:rPr lang="en-US" sz="2200" dirty="0">
                <a:latin typeface="Cambria" panose="02040503050406030204" pitchFamily="18" charset="0"/>
                <a:ea typeface="Cambria" panose="02040503050406030204" pitchFamily="18" charset="0"/>
                <a:cs typeface="Arial" charset="0"/>
              </a:rPr>
              <a:t>There are many desktop GUIs, like KDE (K Desktop Environment) and GNOME.</a:t>
            </a:r>
            <a:endParaRPr lang="en-US" sz="2200" dirty="0">
              <a:latin typeface="Cambria" panose="02040503050406030204" pitchFamily="18" charset="0"/>
              <a:ea typeface="Cambria" panose="02040503050406030204" pitchFamily="18" charset="0"/>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34051"/>
            <a:ext cx="3918284" cy="3263322"/>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8974" y="3457634"/>
            <a:ext cx="4011257" cy="336617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cs typeface="Arial" charset="0"/>
              </a:rPr>
              <a:t>UNIX origins</a:t>
            </a:r>
            <a:endParaRPr lang="en-US" dirty="0"/>
          </a:p>
        </p:txBody>
      </p:sp>
      <p:sp>
        <p:nvSpPr>
          <p:cNvPr id="33796" name="Rectangle 4"/>
          <p:cNvSpPr>
            <a:spLocks noGrp="1" noChangeArrowheads="1"/>
          </p:cNvSpPr>
          <p:nvPr>
            <p:ph type="body" sz="half" idx="2"/>
          </p:nvPr>
        </p:nvSpPr>
        <p:spPr>
          <a:xfrm>
            <a:off x="4110038" y="1371600"/>
            <a:ext cx="4729162" cy="4267200"/>
          </a:xfrm>
        </p:spPr>
        <p:txBody>
          <a:bodyPr/>
          <a:lstStyle/>
          <a:p>
            <a:pPr>
              <a:lnSpc>
                <a:spcPct val="90000"/>
              </a:lnSpc>
            </a:pPr>
            <a:r>
              <a:rPr lang="en-US" sz="2400" dirty="0">
                <a:latin typeface="Cambria" panose="02040503050406030204" pitchFamily="18" charset="0"/>
                <a:ea typeface="Cambria" panose="02040503050406030204" pitchFamily="18" charset="0"/>
                <a:cs typeface="Arial" charset="0"/>
              </a:rPr>
              <a:t>UNIX and Linux were made to be flexible and customizable. </a:t>
            </a:r>
          </a:p>
          <a:p>
            <a:pPr>
              <a:lnSpc>
                <a:spcPct val="90000"/>
              </a:lnSpc>
            </a:pPr>
            <a:r>
              <a:rPr lang="en-US" sz="2400" dirty="0">
                <a:latin typeface="Cambria" panose="02040503050406030204" pitchFamily="18" charset="0"/>
                <a:ea typeface="Cambria" panose="02040503050406030204" pitchFamily="18" charset="0"/>
                <a:cs typeface="Arial" charset="0"/>
              </a:rPr>
              <a:t>UNIX and Linux are supporting different user interfaces</a:t>
            </a:r>
          </a:p>
          <a:p>
            <a:pPr>
              <a:lnSpc>
                <a:spcPct val="90000"/>
              </a:lnSpc>
            </a:pPr>
            <a:r>
              <a:rPr lang="en-US" sz="2400" dirty="0">
                <a:latin typeface="Cambria" panose="02040503050406030204" pitchFamily="18" charset="0"/>
                <a:ea typeface="Cambria" panose="02040503050406030204" pitchFamily="18" charset="0"/>
                <a:cs typeface="Times New Roman" pitchFamily="18" charset="0"/>
              </a:rPr>
              <a:t>The shells are text-based UI. The user is typing a command which is interpreted by the shell.</a:t>
            </a:r>
          </a:p>
        </p:txBody>
      </p:sp>
      <p:pic>
        <p:nvPicPr>
          <p:cNvPr id="33797" name="Picture 5"/>
          <p:cNvPicPr>
            <a:picLocks noChangeAspect="1" noChangeArrowheads="1"/>
          </p:cNvPicPr>
          <p:nvPr/>
        </p:nvPicPr>
        <p:blipFill>
          <a:blip r:embed="rId2">
            <a:extLst>
              <a:ext uri="{28A0092B-C50C-407E-A947-70E740481C1C}">
                <a14:useLocalDpi xmlns:a14="http://schemas.microsoft.com/office/drawing/2010/main" val="0"/>
              </a:ext>
            </a:extLst>
          </a:blip>
          <a:srcRect l="9375" r="8179" b="8134"/>
          <a:stretch>
            <a:fillRect/>
          </a:stretch>
        </p:blipFill>
        <p:spPr bwMode="auto">
          <a:xfrm>
            <a:off x="409575" y="1500188"/>
            <a:ext cx="3748088" cy="266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cs typeface="Arial" charset="0"/>
              </a:rPr>
              <a:t>UNIX history - image</a:t>
            </a:r>
            <a:endParaRPr lang="en-US" dirty="0"/>
          </a:p>
        </p:txBody>
      </p:sp>
      <p:sp>
        <p:nvSpPr>
          <p:cNvPr id="33796" name="Rectangle 4"/>
          <p:cNvSpPr>
            <a:spLocks noGrp="1" noChangeArrowheads="1"/>
          </p:cNvSpPr>
          <p:nvPr>
            <p:ph type="body" sz="half" idx="2"/>
          </p:nvPr>
        </p:nvSpPr>
        <p:spPr>
          <a:xfrm>
            <a:off x="505326" y="1371600"/>
            <a:ext cx="8333874" cy="4267200"/>
          </a:xfrm>
        </p:spPr>
        <p:txBody>
          <a:bodyPr/>
          <a:lstStyle/>
          <a:p>
            <a:pPr>
              <a:lnSpc>
                <a:spcPct val="90000"/>
              </a:lnSpc>
            </a:pPr>
            <a:r>
              <a:rPr lang="en-US" sz="2400" dirty="0">
                <a:latin typeface="Cambria" panose="02040503050406030204" pitchFamily="18" charset="0"/>
                <a:ea typeface="Cambria" panose="02040503050406030204" pitchFamily="18" charset="0"/>
                <a:cs typeface="Arial" charset="0"/>
              </a:rPr>
              <a:t>https://upload.wikimedia.org/wikipedia/commons/7/77/Unix_history-simple.svg</a:t>
            </a:r>
            <a:endParaRPr lang="en-US" sz="2400" dirty="0">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289374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228600"/>
            <a:ext cx="9144000" cy="838200"/>
          </a:xfrm>
        </p:spPr>
        <p:txBody>
          <a:bodyPr/>
          <a:lstStyle/>
          <a:p>
            <a:r>
              <a:rPr lang="en-US" dirty="0">
                <a:cs typeface="Arial" charset="0"/>
              </a:rPr>
              <a:t>NOS (Network Operating Systems)</a:t>
            </a:r>
            <a:endParaRPr lang="en-US" dirty="0"/>
          </a:p>
        </p:txBody>
      </p:sp>
      <p:sp>
        <p:nvSpPr>
          <p:cNvPr id="36868" name="Rectangle 4"/>
          <p:cNvSpPr>
            <a:spLocks noGrp="1" noChangeArrowheads="1"/>
          </p:cNvSpPr>
          <p:nvPr>
            <p:ph type="body" sz="half" idx="2"/>
          </p:nvPr>
        </p:nvSpPr>
        <p:spPr>
          <a:xfrm>
            <a:off x="4375150" y="1155700"/>
            <a:ext cx="4781550" cy="3484563"/>
          </a:xfrm>
        </p:spPr>
        <p:txBody>
          <a:bodyPr/>
          <a:lstStyle/>
          <a:p>
            <a:pPr>
              <a:lnSpc>
                <a:spcPct val="80000"/>
              </a:lnSpc>
            </a:pPr>
            <a:r>
              <a:rPr lang="en-US" sz="1800" dirty="0">
                <a:latin typeface="Cambria" panose="02040503050406030204" pitchFamily="18" charset="0"/>
                <a:ea typeface="Cambria" panose="02040503050406030204" pitchFamily="18" charset="0"/>
                <a:cs typeface="Times New Roman" pitchFamily="18" charset="0"/>
              </a:rPr>
              <a:t>A NOS has several integrated services for network connection, multiuser, security and file sharing</a:t>
            </a:r>
          </a:p>
          <a:p>
            <a:pPr>
              <a:lnSpc>
                <a:spcPct val="80000"/>
              </a:lnSpc>
            </a:pPr>
            <a:endParaRPr lang="en-US" sz="1800" dirty="0">
              <a:latin typeface="Cambria" panose="02040503050406030204" pitchFamily="18" charset="0"/>
              <a:ea typeface="Cambria" panose="02040503050406030204" pitchFamily="18" charset="0"/>
              <a:cs typeface="Times New Roman" pitchFamily="18" charset="0"/>
            </a:endParaRPr>
          </a:p>
          <a:p>
            <a:pPr lvl="1">
              <a:lnSpc>
                <a:spcPct val="80000"/>
              </a:lnSpc>
            </a:pPr>
            <a:r>
              <a:rPr lang="en-US" sz="1600" dirty="0">
                <a:latin typeface="Cambria" panose="02040503050406030204" pitchFamily="18" charset="0"/>
                <a:ea typeface="Cambria" panose="02040503050406030204" pitchFamily="18" charset="0"/>
                <a:cs typeface="Times New Roman" pitchFamily="18" charset="0"/>
              </a:rPr>
              <a:t>Microsoft Windows </a:t>
            </a:r>
          </a:p>
          <a:p>
            <a:pPr lvl="1">
              <a:lnSpc>
                <a:spcPct val="80000"/>
              </a:lnSpc>
            </a:pPr>
            <a:r>
              <a:rPr lang="en-US" sz="1600" dirty="0">
                <a:latin typeface="Cambria" panose="02040503050406030204" pitchFamily="18" charset="0"/>
                <a:ea typeface="Cambria" panose="02040503050406030204" pitchFamily="18" charset="0"/>
                <a:cs typeface="Times New Roman" pitchFamily="18" charset="0"/>
              </a:rPr>
              <a:t>Linux</a:t>
            </a:r>
          </a:p>
          <a:p>
            <a:pPr lvl="1">
              <a:lnSpc>
                <a:spcPct val="80000"/>
              </a:lnSpc>
            </a:pPr>
            <a:r>
              <a:rPr lang="en-US" sz="1600" dirty="0">
                <a:latin typeface="Cambria" panose="02040503050406030204" pitchFamily="18" charset="0"/>
                <a:ea typeface="Cambria" panose="02040503050406030204" pitchFamily="18" charset="0"/>
                <a:cs typeface="Times New Roman" pitchFamily="18" charset="0"/>
              </a:rPr>
              <a:t>Unix</a:t>
            </a:r>
          </a:p>
        </p:txBody>
      </p:sp>
      <p:pic>
        <p:nvPicPr>
          <p:cNvPr id="368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190500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75" y="2787650"/>
            <a:ext cx="17526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9488" y="2743200"/>
            <a:ext cx="2273300" cy="159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5" name="Picture 11" descr="Windows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0900" y="1366838"/>
            <a:ext cx="2408238" cy="1354137"/>
          </a:xfrm>
          <a:prstGeom prst="rect">
            <a:avLst/>
          </a:prstGeom>
          <a:noFill/>
          <a:extLst>
            <a:ext uri="{909E8E84-426E-40DD-AFC4-6F175D3DCCD1}">
              <a14:hiddenFill xmlns:a14="http://schemas.microsoft.com/office/drawing/2010/main">
                <a:solidFill>
                  <a:srgbClr val="FFFFFF"/>
                </a:solidFill>
              </a14:hiddenFill>
            </a:ext>
          </a:extLst>
        </p:spPr>
      </p:pic>
      <p:pic>
        <p:nvPicPr>
          <p:cNvPr id="36876" name="Picture 12" descr="Debi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1375" y="4106863"/>
            <a:ext cx="1681163" cy="2212975"/>
          </a:xfrm>
          <a:prstGeom prst="rect">
            <a:avLst/>
          </a:prstGeom>
          <a:noFill/>
          <a:extLst>
            <a:ext uri="{909E8E84-426E-40DD-AFC4-6F175D3DCCD1}">
              <a14:hiddenFill xmlns:a14="http://schemas.microsoft.com/office/drawing/2010/main">
                <a:solidFill>
                  <a:srgbClr val="FFFFFF"/>
                </a:solidFill>
              </a14:hiddenFill>
            </a:ext>
          </a:extLst>
        </p:spPr>
      </p:pic>
      <p:pic>
        <p:nvPicPr>
          <p:cNvPr id="36877" name="Picture 13" descr="knoppix-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4363" y="5187950"/>
            <a:ext cx="1589087" cy="1670050"/>
          </a:xfrm>
          <a:prstGeom prst="rect">
            <a:avLst/>
          </a:prstGeom>
          <a:noFill/>
          <a:extLst>
            <a:ext uri="{909E8E84-426E-40DD-AFC4-6F175D3DCCD1}">
              <a14:hiddenFill xmlns:a14="http://schemas.microsoft.com/office/drawing/2010/main">
                <a:solidFill>
                  <a:srgbClr val="FFFFFF"/>
                </a:solidFill>
              </a14:hiddenFill>
            </a:ext>
          </a:extLst>
        </p:spPr>
      </p:pic>
      <p:pic>
        <p:nvPicPr>
          <p:cNvPr id="36878" name="Picture 14" descr="ubunt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9538" y="3521075"/>
            <a:ext cx="2506662" cy="1708150"/>
          </a:xfrm>
          <a:prstGeom prst="rect">
            <a:avLst/>
          </a:prstGeom>
          <a:noFill/>
          <a:extLst>
            <a:ext uri="{909E8E84-426E-40DD-AFC4-6F175D3DCCD1}">
              <a14:hiddenFill xmlns:a14="http://schemas.microsoft.com/office/drawing/2010/main">
                <a:solidFill>
                  <a:srgbClr val="FFFFFF"/>
                </a:solidFill>
              </a14:hiddenFill>
            </a:ext>
          </a:extLst>
        </p:spPr>
      </p:pic>
      <p:pic>
        <p:nvPicPr>
          <p:cNvPr id="36879" name="Picture 15" descr="solaris-login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3775" y="4386263"/>
            <a:ext cx="2289175" cy="1951037"/>
          </a:xfrm>
          <a:prstGeom prst="rect">
            <a:avLst/>
          </a:prstGeom>
          <a:noFill/>
          <a:extLst>
            <a:ext uri="{909E8E84-426E-40DD-AFC4-6F175D3DCCD1}">
              <a14:hiddenFill xmlns:a14="http://schemas.microsoft.com/office/drawing/2010/main">
                <a:solidFill>
                  <a:srgbClr val="FFFFFF"/>
                </a:solidFill>
              </a14:hiddenFill>
            </a:ext>
          </a:extLst>
        </p:spPr>
      </p:pic>
      <p:pic>
        <p:nvPicPr>
          <p:cNvPr id="36880" name="Picture 16" descr="aix_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150" y="4337050"/>
            <a:ext cx="2000250" cy="2000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cs typeface="Arial" charset="0"/>
              </a:rPr>
              <a:t>A short comparison Windows vs. Linux</a:t>
            </a:r>
            <a:endParaRPr lang="en-US" dirty="0"/>
          </a:p>
        </p:txBody>
      </p:sp>
      <p:sp>
        <p:nvSpPr>
          <p:cNvPr id="37892" name="Rectangle 4"/>
          <p:cNvSpPr>
            <a:spLocks noGrp="1" noChangeArrowheads="1"/>
          </p:cNvSpPr>
          <p:nvPr>
            <p:ph type="body" sz="half" idx="2"/>
          </p:nvPr>
        </p:nvSpPr>
        <p:spPr>
          <a:xfrm>
            <a:off x="990600" y="1371600"/>
            <a:ext cx="7924800" cy="2209800"/>
          </a:xfrm>
        </p:spPr>
        <p:txBody>
          <a:bodyPr/>
          <a:lstStyle/>
          <a:p>
            <a:r>
              <a:rPr lang="en-US" sz="2000" dirty="0">
                <a:latin typeface="Cambria" panose="02040503050406030204" pitchFamily="18" charset="0"/>
                <a:ea typeface="Cambria" panose="02040503050406030204" pitchFamily="18" charset="0"/>
              </a:rPr>
              <a:t>Windows - “user-friendly” OS, GUI, initially as a desktop OS.</a:t>
            </a:r>
          </a:p>
          <a:p>
            <a:r>
              <a:rPr lang="en-US" sz="2000" dirty="0">
                <a:latin typeface="Cambria" panose="02040503050406030204" pitchFamily="18" charset="0"/>
                <a:ea typeface="Cambria" panose="02040503050406030204" pitchFamily="18" charset="0"/>
              </a:rPr>
              <a:t>The roots of Linux are beginning with UNIX and modular programming which made Linux popular among system administrators.</a:t>
            </a:r>
          </a:p>
          <a:p>
            <a:pPr marL="0" indent="0">
              <a:buNone/>
            </a:pPr>
            <a:r>
              <a:rPr lang="en-US" sz="2000" dirty="0">
                <a:latin typeface="Cambria" panose="02040503050406030204" pitchFamily="18" charset="0"/>
                <a:ea typeface="Cambria" panose="02040503050406030204" pitchFamily="18" charset="0"/>
              </a:rPr>
              <a:t>Other specific considerations:</a:t>
            </a:r>
          </a:p>
          <a:p>
            <a:r>
              <a:rPr lang="en-US" sz="2000" dirty="0">
                <a:latin typeface="Cambria" panose="02040503050406030204" pitchFamily="18" charset="0"/>
                <a:ea typeface="Cambria" panose="02040503050406030204" pitchFamily="18" charset="0"/>
              </a:rPr>
              <a:t>Text/graphic interface (both)</a:t>
            </a:r>
          </a:p>
          <a:p>
            <a:pPr>
              <a:lnSpc>
                <a:spcPct val="90000"/>
              </a:lnSpc>
            </a:pPr>
            <a:r>
              <a:rPr lang="en-US" sz="2000" dirty="0">
                <a:latin typeface="Cambria" panose="02040503050406030204" pitchFamily="18" charset="0"/>
                <a:ea typeface="Cambria" panose="02040503050406030204" pitchFamily="18" charset="0"/>
              </a:rPr>
              <a:t>Costs (Windows – not free, Linux – free)</a:t>
            </a:r>
          </a:p>
          <a:p>
            <a:pPr>
              <a:lnSpc>
                <a:spcPct val="90000"/>
              </a:lnSpc>
            </a:pPr>
            <a:r>
              <a:rPr lang="en-US" sz="2000" dirty="0">
                <a:latin typeface="Cambria" panose="02040503050406030204" pitchFamily="18" charset="0"/>
                <a:ea typeface="Cambria" panose="02040503050406030204" pitchFamily="18" charset="0"/>
              </a:rPr>
              <a:t>Getting/installing the OS</a:t>
            </a:r>
          </a:p>
          <a:p>
            <a:pPr>
              <a:lnSpc>
                <a:spcPct val="90000"/>
              </a:lnSpc>
            </a:pPr>
            <a:r>
              <a:rPr lang="en-US" sz="2000" dirty="0">
                <a:latin typeface="Cambria" panose="02040503050406030204" pitchFamily="18" charset="0"/>
                <a:ea typeface="Cambria" panose="02040503050406030204" pitchFamily="18" charset="0"/>
              </a:rPr>
              <a:t>Ability to run directly from a CD (Linux – yes, Windows -no)</a:t>
            </a:r>
          </a:p>
          <a:p>
            <a:pPr>
              <a:lnSpc>
                <a:spcPct val="90000"/>
              </a:lnSpc>
            </a:pPr>
            <a:r>
              <a:rPr lang="en-US" sz="2000" dirty="0">
                <a:latin typeface="Cambria" panose="02040503050406030204" pitchFamily="18" charset="0"/>
                <a:ea typeface="Cambria" panose="02040503050406030204" pitchFamily="18" charset="0"/>
              </a:rPr>
              <a:t>Application availability and how to get/buy the software</a:t>
            </a:r>
          </a:p>
          <a:p>
            <a:pPr>
              <a:lnSpc>
                <a:spcPct val="90000"/>
              </a:lnSpc>
            </a:pPr>
            <a:r>
              <a:rPr lang="en-US" sz="2000" dirty="0">
                <a:latin typeface="Cambria" panose="02040503050406030204" pitchFamily="18" charset="0"/>
                <a:ea typeface="Cambria" panose="02040503050406030204" pitchFamily="18" charset="0"/>
              </a:rPr>
              <a:t>Vulnerability against viruses (Windows – more exposed)</a:t>
            </a:r>
          </a:p>
          <a:p>
            <a:pPr>
              <a:lnSpc>
                <a:spcPct val="90000"/>
              </a:lnSpc>
            </a:pPr>
            <a:r>
              <a:rPr lang="en-US" sz="2000" dirty="0">
                <a:latin typeface="Cambria" panose="02040503050406030204" pitchFamily="18" charset="0"/>
                <a:ea typeface="Cambria" panose="02040503050406030204" pitchFamily="18" charset="0"/>
              </a:rPr>
              <a:t>Security characteristics </a:t>
            </a:r>
          </a:p>
          <a:p>
            <a:pPr>
              <a:lnSpc>
                <a:spcPct val="90000"/>
              </a:lnSpc>
            </a:pPr>
            <a:r>
              <a:rPr lang="en-US" sz="2000" dirty="0">
                <a:latin typeface="Cambria" panose="02040503050406030204" pitchFamily="18" charset="0"/>
                <a:ea typeface="Cambria" panose="02040503050406030204" pitchFamily="18" charset="0"/>
              </a:rPr>
              <a:t>Multi-user support (Linux – truly multi-user)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cs typeface="Arial" charset="0"/>
              </a:rPr>
              <a:t>The Client-Server Model</a:t>
            </a:r>
            <a:endParaRPr lang="en-US" dirty="0"/>
          </a:p>
        </p:txBody>
      </p:sp>
      <p:sp>
        <p:nvSpPr>
          <p:cNvPr id="48131" name="Rectangle 3"/>
          <p:cNvSpPr>
            <a:spLocks noGrp="1" noChangeArrowheads="1"/>
          </p:cNvSpPr>
          <p:nvPr>
            <p:ph type="body" sz="half" idx="2"/>
          </p:nvPr>
        </p:nvSpPr>
        <p:spPr>
          <a:xfrm>
            <a:off x="990600" y="1371600"/>
            <a:ext cx="7924800" cy="2209800"/>
          </a:xfrm>
        </p:spPr>
        <p:txBody>
          <a:bodyPr/>
          <a:lstStyle/>
          <a:p>
            <a:pPr>
              <a:lnSpc>
                <a:spcPct val="90000"/>
              </a:lnSpc>
            </a:pPr>
            <a:r>
              <a:rPr lang="en-US" sz="2000" dirty="0">
                <a:latin typeface="Cambria" panose="02040503050406030204" pitchFamily="18" charset="0"/>
                <a:ea typeface="Cambria" panose="02040503050406030204" pitchFamily="18" charset="0"/>
                <a:cs typeface="Arial" charset="0"/>
              </a:rPr>
              <a:t>The vast majority of the networking applications are using the client/server model</a:t>
            </a:r>
            <a:endParaRPr lang="en-US" sz="2000" dirty="0">
              <a:latin typeface="Cambria" panose="02040503050406030204" pitchFamily="18" charset="0"/>
              <a:ea typeface="Cambria" panose="02040503050406030204" pitchFamily="18" charset="0"/>
              <a:cs typeface="Times New Roman" pitchFamily="18" charset="0"/>
            </a:endParaRPr>
          </a:p>
          <a:p>
            <a:pPr>
              <a:lnSpc>
                <a:spcPct val="90000"/>
              </a:lnSpc>
            </a:pPr>
            <a:r>
              <a:rPr lang="en-US" sz="2000" dirty="0">
                <a:latin typeface="Cambria" panose="02040503050406030204" pitchFamily="18" charset="0"/>
                <a:ea typeface="Cambria" panose="02040503050406030204" pitchFamily="18" charset="0"/>
                <a:cs typeface="Times New Roman" pitchFamily="18" charset="0"/>
              </a:rPr>
              <a:t>A </a:t>
            </a:r>
            <a:r>
              <a:rPr lang="en-US" sz="2000" i="1" dirty="0">
                <a:latin typeface="Cambria" panose="02040503050406030204" pitchFamily="18" charset="0"/>
                <a:ea typeface="Cambria" panose="02040503050406030204" pitchFamily="18" charset="0"/>
                <a:cs typeface="Times New Roman" pitchFamily="18" charset="0"/>
              </a:rPr>
              <a:t>server</a:t>
            </a:r>
            <a:r>
              <a:rPr lang="en-US" sz="2000" dirty="0">
                <a:latin typeface="Cambria" panose="02040503050406030204" pitchFamily="18" charset="0"/>
                <a:ea typeface="Cambria" panose="02040503050406030204" pitchFamily="18" charset="0"/>
                <a:cs typeface="Times New Roman" pitchFamily="18" charset="0"/>
              </a:rPr>
              <a:t> is offering services to a program, which is called a </a:t>
            </a:r>
            <a:r>
              <a:rPr lang="en-US" sz="2000" i="1" dirty="0">
                <a:latin typeface="Cambria" panose="02040503050406030204" pitchFamily="18" charset="0"/>
                <a:ea typeface="Cambria" panose="02040503050406030204" pitchFamily="18" charset="0"/>
                <a:cs typeface="Times New Roman" pitchFamily="18" charset="0"/>
              </a:rPr>
              <a:t>client</a:t>
            </a:r>
            <a:r>
              <a:rPr lang="en-US" sz="2000" dirty="0">
                <a:latin typeface="Cambria" panose="02040503050406030204" pitchFamily="18" charset="0"/>
                <a:ea typeface="Cambria" panose="02040503050406030204" pitchFamily="18" charset="0"/>
                <a:cs typeface="Times New Roman" pitchFamily="18" charset="0"/>
              </a:rPr>
              <a:t>. </a:t>
            </a:r>
          </a:p>
          <a:p>
            <a:pPr>
              <a:lnSpc>
                <a:spcPct val="90000"/>
              </a:lnSpc>
            </a:pPr>
            <a:r>
              <a:rPr lang="en-US" sz="2000" dirty="0">
                <a:latin typeface="Cambria" panose="02040503050406030204" pitchFamily="18" charset="0"/>
                <a:ea typeface="Cambria" panose="02040503050406030204" pitchFamily="18" charset="0"/>
                <a:cs typeface="Times New Roman" pitchFamily="18" charset="0"/>
              </a:rPr>
              <a:t>Once is started, the server waits to get requests from client programs. If there is a correct request received, the server responds with a message that contains a proper message to the client. </a:t>
            </a:r>
          </a:p>
        </p:txBody>
      </p:sp>
      <p:pic>
        <p:nvPicPr>
          <p:cNvPr id="48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0627" y="3296653"/>
            <a:ext cx="5080598" cy="346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cs typeface="Arial" charset="0"/>
              </a:rPr>
              <a:t>The Client-Server Model</a:t>
            </a:r>
          </a:p>
        </p:txBody>
      </p:sp>
      <p:sp>
        <p:nvSpPr>
          <p:cNvPr id="38916" name="Rectangle 4"/>
          <p:cNvSpPr>
            <a:spLocks noGrp="1" noChangeArrowheads="1"/>
          </p:cNvSpPr>
          <p:nvPr>
            <p:ph type="body" sz="half" idx="2"/>
          </p:nvPr>
        </p:nvSpPr>
        <p:spPr>
          <a:xfrm>
            <a:off x="4472406" y="1498600"/>
            <a:ext cx="4584700" cy="4267200"/>
          </a:xfrm>
        </p:spPr>
        <p:txBody>
          <a:bodyPr/>
          <a:lstStyle/>
          <a:p>
            <a:pPr>
              <a:lnSpc>
                <a:spcPct val="90000"/>
              </a:lnSpc>
            </a:pPr>
            <a:r>
              <a:rPr lang="en-US" sz="2400" dirty="0">
                <a:latin typeface="Cambria" panose="02040503050406030204" pitchFamily="18" charset="0"/>
                <a:ea typeface="Cambria" panose="02040503050406030204" pitchFamily="18" charset="0"/>
                <a:cs typeface="Times New Roman" pitchFamily="18" charset="0"/>
              </a:rPr>
              <a:t>Any computer may act as a server as long is connected to the network and properly configured. </a:t>
            </a:r>
          </a:p>
          <a:p>
            <a:pPr>
              <a:lnSpc>
                <a:spcPct val="90000"/>
              </a:lnSpc>
            </a:pPr>
            <a:r>
              <a:rPr lang="en-US" sz="2400" dirty="0">
                <a:latin typeface="Cambria" panose="02040503050406030204" pitchFamily="18" charset="0"/>
                <a:ea typeface="Cambria" panose="02040503050406030204" pitchFamily="18" charset="0"/>
                <a:cs typeface="Times New Roman" pitchFamily="18" charset="0"/>
              </a:rPr>
              <a:t>Most of the companies are offering the key services in term of networking by installing high-end computers (servers) to provide agile services to remote clients. </a:t>
            </a:r>
          </a:p>
        </p:txBody>
      </p:sp>
      <p:pic>
        <p:nvPicPr>
          <p:cNvPr id="389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498600"/>
            <a:ext cx="4283075"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1227216" y="1568104"/>
            <a:ext cx="7748342" cy="4187825"/>
          </a:xfrm>
        </p:spPr>
        <p:txBody>
          <a:bodyPr>
            <a:noAutofit/>
          </a:bodyPr>
          <a:lstStyle/>
          <a:p>
            <a:pPr>
              <a:lnSpc>
                <a:spcPct val="80000"/>
              </a:lnSpc>
            </a:pPr>
            <a:r>
              <a:rPr lang="en-US" sz="2200" dirty="0">
                <a:latin typeface="Cambria" panose="02040503050406030204" pitchFamily="18" charset="0"/>
              </a:rPr>
              <a:t>cd (change directory)</a:t>
            </a:r>
          </a:p>
          <a:p>
            <a:pPr>
              <a:lnSpc>
                <a:spcPct val="80000"/>
              </a:lnSpc>
            </a:pPr>
            <a:r>
              <a:rPr lang="en-US" sz="2200" dirty="0" err="1">
                <a:latin typeface="Cambria" panose="02040503050406030204" pitchFamily="18" charset="0"/>
              </a:rPr>
              <a:t>mkdir</a:t>
            </a:r>
            <a:r>
              <a:rPr lang="en-US" sz="2200" dirty="0">
                <a:latin typeface="Cambria" panose="02040503050406030204" pitchFamily="18" charset="0"/>
              </a:rPr>
              <a:t> (make directory)</a:t>
            </a:r>
          </a:p>
          <a:p>
            <a:pPr>
              <a:lnSpc>
                <a:spcPct val="80000"/>
              </a:lnSpc>
            </a:pPr>
            <a:r>
              <a:rPr lang="en-US" sz="2200" dirty="0" err="1">
                <a:latin typeface="Cambria" panose="02040503050406030204" pitchFamily="18" charset="0"/>
              </a:rPr>
              <a:t>pwd</a:t>
            </a:r>
            <a:r>
              <a:rPr lang="en-US" sz="2200" dirty="0">
                <a:latin typeface="Cambria" panose="02040503050406030204" pitchFamily="18" charset="0"/>
              </a:rPr>
              <a:t> (print working directory)</a:t>
            </a:r>
          </a:p>
          <a:p>
            <a:pPr>
              <a:lnSpc>
                <a:spcPct val="80000"/>
              </a:lnSpc>
            </a:pPr>
            <a:r>
              <a:rPr lang="en-US" sz="2200" dirty="0" err="1">
                <a:latin typeface="Cambria" panose="02040503050406030204" pitchFamily="18" charset="0"/>
              </a:rPr>
              <a:t>rmdir</a:t>
            </a:r>
            <a:r>
              <a:rPr lang="en-US" sz="2200" dirty="0">
                <a:latin typeface="Cambria" panose="02040503050406030204" pitchFamily="18" charset="0"/>
              </a:rPr>
              <a:t> (remove directory)</a:t>
            </a:r>
          </a:p>
          <a:p>
            <a:pPr>
              <a:lnSpc>
                <a:spcPct val="80000"/>
              </a:lnSpc>
            </a:pPr>
            <a:r>
              <a:rPr lang="en-US" sz="2200" dirty="0">
                <a:latin typeface="Cambria" panose="02040503050406030204" pitchFamily="18" charset="0"/>
              </a:rPr>
              <a:t>ls (list) -list files &amp; directories from a directory</a:t>
            </a:r>
          </a:p>
          <a:p>
            <a:pPr>
              <a:lnSpc>
                <a:spcPct val="80000"/>
              </a:lnSpc>
              <a:buFontTx/>
              <a:buNone/>
            </a:pPr>
            <a:endParaRPr lang="en-US" sz="2200" dirty="0">
              <a:latin typeface="Cambria" panose="02040503050406030204" pitchFamily="18" charset="0"/>
            </a:endParaRPr>
          </a:p>
          <a:p>
            <a:pPr>
              <a:lnSpc>
                <a:spcPct val="80000"/>
              </a:lnSpc>
              <a:buFontTx/>
              <a:buNone/>
            </a:pPr>
            <a:r>
              <a:rPr lang="ro-RO" sz="2200" dirty="0">
                <a:latin typeface="Cambria" panose="02040503050406030204" pitchFamily="18" charset="0"/>
              </a:rPr>
              <a:t>Special </a:t>
            </a:r>
            <a:r>
              <a:rPr lang="ro-RO" sz="2200" dirty="0" err="1">
                <a:latin typeface="Cambria" panose="02040503050406030204" pitchFamily="18" charset="0"/>
              </a:rPr>
              <a:t>characters</a:t>
            </a:r>
            <a:r>
              <a:rPr lang="en-US" sz="2200" dirty="0">
                <a:latin typeface="Cambria" panose="02040503050406030204" pitchFamily="18" charset="0"/>
              </a:rPr>
              <a:t>:</a:t>
            </a:r>
          </a:p>
          <a:p>
            <a:pPr>
              <a:lnSpc>
                <a:spcPct val="80000"/>
              </a:lnSpc>
              <a:buFontTx/>
              <a:buNone/>
            </a:pPr>
            <a:r>
              <a:rPr lang="en-US" sz="2200" dirty="0">
                <a:latin typeface="Cambria" panose="02040503050406030204" pitchFamily="18" charset="0"/>
              </a:rPr>
              <a:t>~  “home directory”</a:t>
            </a:r>
          </a:p>
          <a:p>
            <a:pPr>
              <a:lnSpc>
                <a:spcPct val="80000"/>
              </a:lnSpc>
              <a:buFontTx/>
              <a:buNone/>
            </a:pPr>
            <a:r>
              <a:rPr lang="en-US" sz="2200" dirty="0">
                <a:latin typeface="Cambria" panose="02040503050406030204" pitchFamily="18" charset="0"/>
              </a:rPr>
              <a:t>/  “root directory”</a:t>
            </a:r>
            <a:r>
              <a:rPr lang="ro-RO" sz="2200" dirty="0">
                <a:latin typeface="Cambria" panose="02040503050406030204" pitchFamily="18" charset="0"/>
              </a:rPr>
              <a:t> – </a:t>
            </a:r>
            <a:r>
              <a:rPr lang="ro-RO" sz="2200" dirty="0" err="1">
                <a:latin typeface="Cambria" panose="02040503050406030204" pitchFamily="18" charset="0"/>
              </a:rPr>
              <a:t>the</a:t>
            </a:r>
            <a:r>
              <a:rPr lang="ro-RO" sz="2200" dirty="0">
                <a:latin typeface="Cambria" panose="02040503050406030204" pitchFamily="18" charset="0"/>
              </a:rPr>
              <a:t> </a:t>
            </a:r>
            <a:r>
              <a:rPr lang="ro-RO" sz="2200" dirty="0" err="1">
                <a:latin typeface="Cambria" panose="02040503050406030204" pitchFamily="18" charset="0"/>
              </a:rPr>
              <a:t>root</a:t>
            </a:r>
            <a:r>
              <a:rPr lang="ro-RO" sz="2200" dirty="0">
                <a:latin typeface="Cambria" panose="02040503050406030204" pitchFamily="18" charset="0"/>
              </a:rPr>
              <a:t> </a:t>
            </a:r>
            <a:r>
              <a:rPr lang="ro-RO" sz="2200" dirty="0" err="1">
                <a:latin typeface="Cambria" panose="02040503050406030204" pitchFamily="18" charset="0"/>
              </a:rPr>
              <a:t>directory</a:t>
            </a:r>
            <a:r>
              <a:rPr lang="ro-RO" sz="2200" dirty="0">
                <a:latin typeface="Cambria" panose="02040503050406030204" pitchFamily="18" charset="0"/>
              </a:rPr>
              <a:t> of </a:t>
            </a:r>
            <a:r>
              <a:rPr lang="ro-RO" sz="2200" dirty="0" err="1">
                <a:latin typeface="Cambria" panose="02040503050406030204" pitchFamily="18" charset="0"/>
              </a:rPr>
              <a:t>the</a:t>
            </a:r>
            <a:r>
              <a:rPr lang="ro-RO" sz="2200" dirty="0">
                <a:latin typeface="Cambria" panose="02040503050406030204" pitchFamily="18" charset="0"/>
              </a:rPr>
              <a:t> Unix/Linux </a:t>
            </a:r>
            <a:r>
              <a:rPr lang="ro-RO" sz="2200" dirty="0" err="1">
                <a:latin typeface="Cambria" panose="02040503050406030204" pitchFamily="18" charset="0"/>
              </a:rPr>
              <a:t>filesystem</a:t>
            </a:r>
            <a:endParaRPr lang="en-US" sz="2200" dirty="0">
              <a:latin typeface="Cambria" panose="02040503050406030204" pitchFamily="18" charset="0"/>
            </a:endParaRPr>
          </a:p>
          <a:p>
            <a:pPr marL="0" indent="0">
              <a:lnSpc>
                <a:spcPct val="80000"/>
              </a:lnSpc>
              <a:buNone/>
            </a:pPr>
            <a:r>
              <a:rPr lang="en-US" sz="2200" dirty="0">
                <a:latin typeface="Cambria" panose="02040503050406030204" pitchFamily="18" charset="0"/>
              </a:rPr>
              <a:t> </a:t>
            </a:r>
            <a:r>
              <a:rPr lang="ro-RO" sz="2200" dirty="0">
                <a:latin typeface="Cambria" panose="02040503050406030204" pitchFamily="18" charset="0"/>
              </a:rPr>
              <a:t>An </a:t>
            </a:r>
            <a:r>
              <a:rPr lang="en-US" sz="2200" b="1" i="1" dirty="0">
                <a:latin typeface="Cambria" panose="02040503050406030204" pitchFamily="18" charset="0"/>
              </a:rPr>
              <a:t>a</a:t>
            </a:r>
            <a:r>
              <a:rPr lang="ro-RO" sz="2200" b="1" i="1" dirty="0" err="1">
                <a:latin typeface="Cambria" panose="02040503050406030204" pitchFamily="18" charset="0"/>
              </a:rPr>
              <a:t>bsolute</a:t>
            </a:r>
            <a:r>
              <a:rPr lang="ro-RO" sz="2200" b="1" i="1" dirty="0">
                <a:latin typeface="Cambria" panose="02040503050406030204" pitchFamily="18" charset="0"/>
              </a:rPr>
              <a:t> </a:t>
            </a:r>
            <a:r>
              <a:rPr lang="ro-RO" sz="2200" b="1" i="1" dirty="0" err="1">
                <a:latin typeface="Cambria" panose="02040503050406030204" pitchFamily="18" charset="0"/>
              </a:rPr>
              <a:t>path</a:t>
            </a:r>
            <a:r>
              <a:rPr lang="ro-RO" sz="2200" b="1" i="1" dirty="0">
                <a:latin typeface="Cambria" panose="02040503050406030204" pitchFamily="18" charset="0"/>
              </a:rPr>
              <a:t> </a:t>
            </a:r>
            <a:r>
              <a:rPr lang="ro-RO" sz="2200" dirty="0" err="1">
                <a:latin typeface="Cambria" panose="02040503050406030204" pitchFamily="18" charset="0"/>
              </a:rPr>
              <a:t>starts</a:t>
            </a:r>
            <a:r>
              <a:rPr lang="ro-RO" sz="2200" dirty="0">
                <a:latin typeface="Cambria" panose="02040503050406030204" pitchFamily="18" charset="0"/>
              </a:rPr>
              <a:t> </a:t>
            </a:r>
            <a:r>
              <a:rPr lang="ro-RO" sz="2200" dirty="0" err="1">
                <a:latin typeface="Cambria" panose="02040503050406030204" pitchFamily="18" charset="0"/>
              </a:rPr>
              <a:t>from</a:t>
            </a:r>
            <a:r>
              <a:rPr lang="ro-RO" sz="2200" dirty="0">
                <a:latin typeface="Cambria" panose="02040503050406030204" pitchFamily="18" charset="0"/>
              </a:rPr>
              <a:t> </a:t>
            </a:r>
            <a:r>
              <a:rPr lang="ro-RO" sz="2200" i="1" dirty="0" err="1">
                <a:latin typeface="Cambria" panose="02040503050406030204" pitchFamily="18" charset="0"/>
              </a:rPr>
              <a:t>root</a:t>
            </a:r>
            <a:r>
              <a:rPr lang="ro-RO" sz="2200" dirty="0">
                <a:latin typeface="Cambria" panose="02040503050406030204" pitchFamily="18" charset="0"/>
              </a:rPr>
              <a:t>: /home/ubuntu/dir1/file01</a:t>
            </a:r>
          </a:p>
          <a:p>
            <a:pPr marL="0" indent="0">
              <a:lnSpc>
                <a:spcPct val="80000"/>
              </a:lnSpc>
              <a:buNone/>
            </a:pPr>
            <a:r>
              <a:rPr lang="ro-RO" sz="2200" dirty="0">
                <a:latin typeface="Cambria" panose="02040503050406030204" pitchFamily="18" charset="0"/>
              </a:rPr>
              <a:t>A </a:t>
            </a:r>
            <a:r>
              <a:rPr lang="ro-RO" sz="2200" dirty="0" err="1">
                <a:latin typeface="Cambria" panose="02040503050406030204" pitchFamily="18" charset="0"/>
              </a:rPr>
              <a:t>path</a:t>
            </a:r>
            <a:r>
              <a:rPr lang="ro-RO" sz="2200" dirty="0">
                <a:latin typeface="Cambria" panose="02040503050406030204" pitchFamily="18" charset="0"/>
              </a:rPr>
              <a:t> </a:t>
            </a:r>
            <a:r>
              <a:rPr lang="ro-RO" sz="2200" dirty="0" err="1">
                <a:latin typeface="Cambria" panose="02040503050406030204" pitchFamily="18" charset="0"/>
              </a:rPr>
              <a:t>that</a:t>
            </a:r>
            <a:r>
              <a:rPr lang="ro-RO" sz="2200" dirty="0">
                <a:latin typeface="Cambria" panose="02040503050406030204" pitchFamily="18" charset="0"/>
              </a:rPr>
              <a:t> </a:t>
            </a:r>
            <a:r>
              <a:rPr lang="ro-RO" sz="2200" dirty="0" err="1">
                <a:latin typeface="Cambria" panose="02040503050406030204" pitchFamily="18" charset="0"/>
              </a:rPr>
              <a:t>doesn</a:t>
            </a:r>
            <a:r>
              <a:rPr lang="en-US" sz="2200" dirty="0">
                <a:latin typeface="Cambria" panose="02040503050406030204" pitchFamily="18" charset="0"/>
              </a:rPr>
              <a:t>’t start from root is a </a:t>
            </a:r>
            <a:r>
              <a:rPr lang="en-US" sz="2200" b="1" i="1" dirty="0">
                <a:latin typeface="Cambria" panose="02040503050406030204" pitchFamily="18" charset="0"/>
              </a:rPr>
              <a:t>r</a:t>
            </a:r>
            <a:r>
              <a:rPr lang="ro-RO" sz="2200" b="1" i="1" dirty="0">
                <a:latin typeface="Cambria" panose="02040503050406030204" pitchFamily="18" charset="0"/>
              </a:rPr>
              <a:t>e</a:t>
            </a:r>
            <a:r>
              <a:rPr lang="en-US" sz="2200" b="1" i="1" dirty="0" err="1">
                <a:latin typeface="Cambria" panose="02040503050406030204" pitchFamily="18" charset="0"/>
              </a:rPr>
              <a:t>lative</a:t>
            </a:r>
            <a:r>
              <a:rPr lang="en-US" sz="2200" b="1" i="1" dirty="0">
                <a:latin typeface="Cambria" panose="02040503050406030204" pitchFamily="18" charset="0"/>
              </a:rPr>
              <a:t> path</a:t>
            </a:r>
            <a:r>
              <a:rPr lang="ro-RO" sz="2200" dirty="0">
                <a:latin typeface="Cambria" panose="02040503050406030204" pitchFamily="18" charset="0"/>
              </a:rPr>
              <a:t>:</a:t>
            </a:r>
            <a:endParaRPr lang="en-US" sz="2200" dirty="0">
              <a:latin typeface="Cambria" panose="02040503050406030204" pitchFamily="18" charset="0"/>
            </a:endParaRPr>
          </a:p>
          <a:p>
            <a:pPr marL="0" indent="0">
              <a:lnSpc>
                <a:spcPct val="80000"/>
              </a:lnSpc>
              <a:buNone/>
            </a:pPr>
            <a:r>
              <a:rPr lang="ro-RO" sz="2200" dirty="0">
                <a:latin typeface="Cambria" panose="02040503050406030204" pitchFamily="18" charset="0"/>
              </a:rPr>
              <a:t>dir1/dir2/file02</a:t>
            </a:r>
            <a:endParaRPr lang="en-US" sz="2200" dirty="0">
              <a:latin typeface="Cambria" panose="02040503050406030204" pitchFamily="18" charset="0"/>
            </a:endParaRPr>
          </a:p>
        </p:txBody>
      </p:sp>
      <p:sp>
        <p:nvSpPr>
          <p:cNvPr id="64514" name="Rectangle 2"/>
          <p:cNvSpPr>
            <a:spLocks noGrp="1" noChangeArrowheads="1"/>
          </p:cNvSpPr>
          <p:nvPr>
            <p:ph type="title"/>
          </p:nvPr>
        </p:nvSpPr>
        <p:spPr>
          <a:xfrm>
            <a:off x="0" y="-1"/>
            <a:ext cx="9144000" cy="1102071"/>
          </a:xfrm>
        </p:spPr>
        <p:txBody>
          <a:bodyPr>
            <a:noAutofit/>
          </a:bodyPr>
          <a:lstStyle/>
          <a:p>
            <a:r>
              <a:rPr lang="en-US" sz="3200" dirty="0">
                <a:solidFill>
                  <a:schemeClr val="tx1"/>
                </a:solidFill>
              </a:rPr>
              <a:t>Introductory Linux Commands</a:t>
            </a:r>
            <a:r>
              <a:rPr lang="en-US" sz="3300" dirty="0">
                <a:solidFill>
                  <a:schemeClr val="tx1"/>
                </a:solidFill>
                <a:latin typeface="Cambria" panose="02040503050406030204" pitchFamily="18" charset="0"/>
              </a:rPr>
              <a:t>(seminar)</a:t>
            </a:r>
            <a:endParaRPr lang="en-US" sz="3300" dirty="0">
              <a:solidFill>
                <a:schemeClr val="tx1"/>
              </a:solidFill>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864774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1227216" y="1568104"/>
            <a:ext cx="7748342" cy="4187825"/>
          </a:xfrm>
        </p:spPr>
        <p:txBody>
          <a:bodyPr/>
          <a:lstStyle/>
          <a:p>
            <a:pPr marL="0" indent="0">
              <a:lnSpc>
                <a:spcPct val="80000"/>
              </a:lnSpc>
              <a:buNone/>
            </a:pPr>
            <a:r>
              <a:rPr lang="en-US" sz="2000" b="1" dirty="0">
                <a:latin typeface="Cambria" panose="02040503050406030204" pitchFamily="18" charset="0"/>
              </a:rPr>
              <a:t>Creating a </a:t>
            </a:r>
            <a:r>
              <a:rPr lang="ro-RO" sz="2000" b="1" dirty="0" err="1">
                <a:latin typeface="Cambria" panose="02040503050406030204" pitchFamily="18" charset="0"/>
              </a:rPr>
              <a:t>shell</a:t>
            </a:r>
            <a:r>
              <a:rPr lang="ro-RO" sz="2000" b="1" dirty="0">
                <a:latin typeface="Cambria" panose="02040503050406030204" pitchFamily="18" charset="0"/>
              </a:rPr>
              <a:t> script:</a:t>
            </a:r>
          </a:p>
          <a:p>
            <a:pPr marL="0" indent="0">
              <a:lnSpc>
                <a:spcPct val="80000"/>
              </a:lnSpc>
              <a:buNone/>
            </a:pPr>
            <a:endParaRPr lang="ro-RO" sz="2000" dirty="0">
              <a:latin typeface="Cambria" panose="02040503050406030204" pitchFamily="18" charset="0"/>
            </a:endParaRPr>
          </a:p>
          <a:p>
            <a:pPr>
              <a:lnSpc>
                <a:spcPct val="80000"/>
              </a:lnSpc>
              <a:buFontTx/>
              <a:buChar char="-"/>
            </a:pPr>
            <a:r>
              <a:rPr lang="en-US" sz="2000" dirty="0">
                <a:latin typeface="Cambria" panose="02040503050406030204" pitchFamily="18" charset="0"/>
              </a:rPr>
              <a:t>We are using the </a:t>
            </a:r>
            <a:r>
              <a:rPr lang="ro-RO" sz="2000" i="1" dirty="0" err="1">
                <a:latin typeface="Cambria" panose="02040503050406030204" pitchFamily="18" charset="0"/>
              </a:rPr>
              <a:t>pico</a:t>
            </a:r>
            <a:r>
              <a:rPr lang="ro-RO" sz="2000" dirty="0">
                <a:latin typeface="Cambria" panose="02040503050406030204" pitchFamily="18" charset="0"/>
              </a:rPr>
              <a:t> </a:t>
            </a:r>
            <a:r>
              <a:rPr lang="en-US" sz="2000" dirty="0">
                <a:latin typeface="Cambria" panose="02040503050406030204" pitchFamily="18" charset="0"/>
              </a:rPr>
              <a:t>editor</a:t>
            </a:r>
            <a:r>
              <a:rPr lang="ro-RO" sz="2000" dirty="0">
                <a:latin typeface="Cambria" panose="02040503050406030204" pitchFamily="18" charset="0"/>
              </a:rPr>
              <a:t>:</a:t>
            </a:r>
          </a:p>
          <a:p>
            <a:pPr marL="0" indent="0">
              <a:lnSpc>
                <a:spcPct val="80000"/>
              </a:lnSpc>
              <a:buNone/>
            </a:pPr>
            <a:r>
              <a:rPr lang="ro-RO" sz="2000" dirty="0">
                <a:latin typeface="Cambria" panose="02040503050406030204" pitchFamily="18" charset="0"/>
              </a:rPr>
              <a:t>$ </a:t>
            </a:r>
            <a:r>
              <a:rPr lang="ro-RO" sz="2000" b="1" dirty="0">
                <a:latin typeface="Cambria" panose="02040503050406030204" pitchFamily="18" charset="0"/>
              </a:rPr>
              <a:t>pico program01  </a:t>
            </a:r>
            <a:r>
              <a:rPr lang="ro-RO" sz="2000" dirty="0">
                <a:latin typeface="Cambria" panose="02040503050406030204" pitchFamily="18" charset="0"/>
              </a:rPr>
              <a:t>(</a:t>
            </a:r>
            <a:r>
              <a:rPr lang="en-US" sz="2000" dirty="0">
                <a:latin typeface="Cambria" panose="02040503050406030204" pitchFamily="18" charset="0"/>
              </a:rPr>
              <a:t>the </a:t>
            </a:r>
            <a:r>
              <a:rPr lang="ro-RO" sz="2000" dirty="0">
                <a:latin typeface="Cambria" panose="02040503050406030204" pitchFamily="18" charset="0"/>
              </a:rPr>
              <a:t>$ </a:t>
            </a:r>
            <a:r>
              <a:rPr lang="en-US" sz="2000" dirty="0">
                <a:latin typeface="Cambria" panose="02040503050406030204" pitchFamily="18" charset="0"/>
              </a:rPr>
              <a:t>sign is the </a:t>
            </a:r>
            <a:r>
              <a:rPr lang="ro-RO" sz="2000" dirty="0">
                <a:latin typeface="Cambria" panose="02040503050406030204" pitchFamily="18" charset="0"/>
              </a:rPr>
              <a:t>Linux</a:t>
            </a:r>
            <a:r>
              <a:rPr lang="en-US" sz="2000" dirty="0">
                <a:latin typeface="Cambria" panose="02040503050406030204" pitchFamily="18" charset="0"/>
              </a:rPr>
              <a:t> prompter</a:t>
            </a:r>
            <a:r>
              <a:rPr lang="ro-RO" sz="2000" dirty="0">
                <a:latin typeface="Cambria" panose="02040503050406030204" pitchFamily="18" charset="0"/>
              </a:rPr>
              <a:t>)</a:t>
            </a:r>
          </a:p>
          <a:p>
            <a:pPr>
              <a:lnSpc>
                <a:spcPct val="80000"/>
              </a:lnSpc>
              <a:buFontTx/>
              <a:buChar char="-"/>
            </a:pPr>
            <a:r>
              <a:rPr lang="en-US" sz="2000" dirty="0">
                <a:latin typeface="Cambria" panose="02040503050406030204" pitchFamily="18" charset="0"/>
              </a:rPr>
              <a:t>after we write the code we save the file </a:t>
            </a:r>
            <a:r>
              <a:rPr lang="ro-RO" sz="2000" dirty="0">
                <a:latin typeface="Cambria" panose="02040503050406030204" pitchFamily="18" charset="0"/>
              </a:rPr>
              <a:t>(Ctrl+o) </a:t>
            </a:r>
            <a:r>
              <a:rPr lang="en-US" sz="2000" dirty="0">
                <a:latin typeface="Cambria" panose="02040503050406030204" pitchFamily="18" charset="0"/>
              </a:rPr>
              <a:t>and exit the editor</a:t>
            </a:r>
            <a:r>
              <a:rPr lang="ro-RO" sz="2000" dirty="0">
                <a:latin typeface="Cambria" panose="02040503050406030204" pitchFamily="18" charset="0"/>
              </a:rPr>
              <a:t> (Ctrl+x)</a:t>
            </a:r>
          </a:p>
          <a:p>
            <a:pPr>
              <a:lnSpc>
                <a:spcPct val="80000"/>
              </a:lnSpc>
              <a:buFontTx/>
              <a:buChar char="-"/>
            </a:pPr>
            <a:endParaRPr lang="en-US" sz="2000" dirty="0">
              <a:latin typeface="Cambria" panose="02040503050406030204" pitchFamily="18" charset="0"/>
            </a:endParaRPr>
          </a:p>
          <a:p>
            <a:pPr>
              <a:lnSpc>
                <a:spcPct val="80000"/>
              </a:lnSpc>
              <a:buFontTx/>
              <a:buChar char="-"/>
            </a:pPr>
            <a:r>
              <a:rPr lang="en-US" sz="2000" dirty="0">
                <a:latin typeface="Cambria" panose="02040503050406030204" pitchFamily="18" charset="0"/>
              </a:rPr>
              <a:t>We grant execute rights for the program </a:t>
            </a:r>
            <a:r>
              <a:rPr lang="ro-RO" sz="2000" i="1" dirty="0">
                <a:latin typeface="Cambria" panose="02040503050406030204" pitchFamily="18" charset="0"/>
              </a:rPr>
              <a:t>program01</a:t>
            </a:r>
            <a:r>
              <a:rPr lang="ro-RO" sz="2000" dirty="0">
                <a:latin typeface="Cambria" panose="02040503050406030204" pitchFamily="18" charset="0"/>
              </a:rPr>
              <a:t> </a:t>
            </a:r>
            <a:r>
              <a:rPr lang="en-US" sz="2000" dirty="0">
                <a:latin typeface="Cambria" panose="02040503050406030204" pitchFamily="18" charset="0"/>
              </a:rPr>
              <a:t>using the command</a:t>
            </a:r>
            <a:r>
              <a:rPr lang="ro-RO" sz="2000" dirty="0">
                <a:latin typeface="Cambria" panose="02040503050406030204" pitchFamily="18" charset="0"/>
              </a:rPr>
              <a:t>:</a:t>
            </a:r>
          </a:p>
          <a:p>
            <a:pPr marL="0" indent="0">
              <a:lnSpc>
                <a:spcPct val="80000"/>
              </a:lnSpc>
              <a:buNone/>
            </a:pPr>
            <a:r>
              <a:rPr lang="ro-RO" sz="2000" dirty="0">
                <a:latin typeface="Cambria" panose="02040503050406030204" pitchFamily="18" charset="0"/>
              </a:rPr>
              <a:t>$ </a:t>
            </a:r>
            <a:r>
              <a:rPr lang="ro-RO" sz="2000" b="1" dirty="0">
                <a:latin typeface="Cambria" panose="02040503050406030204" pitchFamily="18" charset="0"/>
              </a:rPr>
              <a:t>chmod +x program01</a:t>
            </a:r>
          </a:p>
          <a:p>
            <a:pPr>
              <a:lnSpc>
                <a:spcPct val="80000"/>
              </a:lnSpc>
              <a:buFontTx/>
              <a:buChar char="-"/>
            </a:pPr>
            <a:endParaRPr lang="en-US" sz="2000" dirty="0">
              <a:latin typeface="Cambria" panose="02040503050406030204" pitchFamily="18" charset="0"/>
            </a:endParaRPr>
          </a:p>
          <a:p>
            <a:pPr>
              <a:lnSpc>
                <a:spcPct val="80000"/>
              </a:lnSpc>
              <a:buFontTx/>
              <a:buChar char="-"/>
            </a:pPr>
            <a:r>
              <a:rPr lang="en-US" sz="2000" dirty="0">
                <a:latin typeface="Cambria" panose="02040503050406030204" pitchFamily="18" charset="0"/>
              </a:rPr>
              <a:t>We run the program</a:t>
            </a:r>
            <a:r>
              <a:rPr lang="ro-RO" sz="2000" dirty="0">
                <a:latin typeface="Cambria" panose="02040503050406030204" pitchFamily="18" charset="0"/>
              </a:rPr>
              <a:t>:</a:t>
            </a:r>
            <a:endParaRPr lang="en-US" sz="2000" dirty="0">
              <a:latin typeface="Cambria" panose="02040503050406030204" pitchFamily="18" charset="0"/>
            </a:endParaRPr>
          </a:p>
          <a:p>
            <a:pPr marL="0" indent="0">
              <a:lnSpc>
                <a:spcPct val="80000"/>
              </a:lnSpc>
              <a:buNone/>
            </a:pPr>
            <a:endParaRPr lang="ro-RO" sz="2000" dirty="0">
              <a:latin typeface="Cambria" panose="02040503050406030204" pitchFamily="18" charset="0"/>
            </a:endParaRPr>
          </a:p>
          <a:p>
            <a:pPr marL="0" indent="0">
              <a:lnSpc>
                <a:spcPct val="80000"/>
              </a:lnSpc>
              <a:buNone/>
            </a:pPr>
            <a:r>
              <a:rPr lang="ro-RO" sz="2000" dirty="0">
                <a:latin typeface="Cambria" panose="02040503050406030204" pitchFamily="18" charset="0"/>
              </a:rPr>
              <a:t>$ </a:t>
            </a:r>
            <a:r>
              <a:rPr lang="ro-RO" sz="2000" b="1" dirty="0">
                <a:latin typeface="Cambria" panose="02040503050406030204" pitchFamily="18" charset="0"/>
              </a:rPr>
              <a:t>./program01</a:t>
            </a:r>
            <a:endParaRPr lang="en-US" sz="2000" b="1" dirty="0">
              <a:latin typeface="Cambria" panose="02040503050406030204" pitchFamily="18" charset="0"/>
            </a:endParaRPr>
          </a:p>
          <a:p>
            <a:pPr marL="0" indent="0">
              <a:lnSpc>
                <a:spcPct val="80000"/>
              </a:lnSpc>
              <a:buNone/>
            </a:pPr>
            <a:endParaRPr lang="en-US" sz="2000" b="1" dirty="0">
              <a:latin typeface="Cambria" panose="02040503050406030204" pitchFamily="18" charset="0"/>
            </a:endParaRPr>
          </a:p>
          <a:p>
            <a:pPr marL="0" indent="0">
              <a:lnSpc>
                <a:spcPct val="80000"/>
              </a:lnSpc>
              <a:buNone/>
            </a:pPr>
            <a:r>
              <a:rPr lang="en-US" sz="2000" dirty="0">
                <a:latin typeface="Cambria" panose="02040503050406030204" pitchFamily="18" charset="0"/>
              </a:rPr>
              <a:t>What represents </a:t>
            </a:r>
            <a:r>
              <a:rPr lang="en-US" sz="2000" b="1" dirty="0">
                <a:latin typeface="Cambria" panose="02040503050406030204" pitchFamily="18" charset="0"/>
              </a:rPr>
              <a:t>$PATH?</a:t>
            </a:r>
            <a:endParaRPr lang="ro-RO" sz="2000" b="1" dirty="0">
              <a:latin typeface="Cambria" panose="02040503050406030204" pitchFamily="18" charset="0"/>
            </a:endParaRPr>
          </a:p>
        </p:txBody>
      </p:sp>
      <p:sp>
        <p:nvSpPr>
          <p:cNvPr id="4" name="Rectangle 2">
            <a:extLst>
              <a:ext uri="{FF2B5EF4-FFF2-40B4-BE49-F238E27FC236}">
                <a16:creationId xmlns:a16="http://schemas.microsoft.com/office/drawing/2014/main" id="{A4F3903B-112C-4CC6-96D7-9C95AAAF2D7F}"/>
              </a:ext>
            </a:extLst>
          </p:cNvPr>
          <p:cNvSpPr txBox="1">
            <a:spLocks noChangeArrowheads="1"/>
          </p:cNvSpPr>
          <p:nvPr/>
        </p:nvSpPr>
        <p:spPr bwMode="auto">
          <a:xfrm>
            <a:off x="2" y="0"/>
            <a:ext cx="9144000" cy="1102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imes New Roman" pitchFamily="18" charset="0"/>
              </a:defRPr>
            </a:lvl2pPr>
            <a:lvl3pPr algn="ctr" rtl="0" fontAlgn="base">
              <a:spcBef>
                <a:spcPct val="0"/>
              </a:spcBef>
              <a:spcAft>
                <a:spcPct val="0"/>
              </a:spcAft>
              <a:defRPr sz="3600">
                <a:solidFill>
                  <a:schemeClr val="tx2"/>
                </a:solidFill>
                <a:latin typeface="Times New Roman" pitchFamily="18" charset="0"/>
              </a:defRPr>
            </a:lvl3pPr>
            <a:lvl4pPr algn="ctr" rtl="0" fontAlgn="base">
              <a:spcBef>
                <a:spcPct val="0"/>
              </a:spcBef>
              <a:spcAft>
                <a:spcPct val="0"/>
              </a:spcAft>
              <a:defRPr sz="3600">
                <a:solidFill>
                  <a:schemeClr val="tx2"/>
                </a:solidFill>
                <a:latin typeface="Times New Roman" pitchFamily="18" charset="0"/>
              </a:defRPr>
            </a:lvl4pPr>
            <a:lvl5pPr algn="ctr" rtl="0" fontAlgn="base">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r>
              <a:rPr lang="en-US" sz="3200" kern="0" dirty="0">
                <a:solidFill>
                  <a:schemeClr val="tx1"/>
                </a:solidFill>
              </a:rPr>
              <a:t>Introductory Linux Commands</a:t>
            </a:r>
            <a:r>
              <a:rPr lang="en-US" sz="3300" kern="0" dirty="0">
                <a:solidFill>
                  <a:schemeClr val="tx1"/>
                </a:solidFill>
                <a:latin typeface="Cambria" panose="02040503050406030204" pitchFamily="18" charset="0"/>
              </a:rPr>
              <a:t>(seminar)</a:t>
            </a:r>
            <a:endParaRPr lang="en-US" sz="3300" kern="0" dirty="0">
              <a:solidFill>
                <a:schemeClr val="tx1"/>
              </a:solidFill>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425809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latin typeface="Times" pitchFamily="18" charset="0"/>
                <a:cs typeface="Times New Roman" pitchFamily="18" charset="0"/>
              </a:rPr>
              <a:t>OS for PC-s</a:t>
            </a:r>
          </a:p>
        </p:txBody>
      </p:sp>
      <p:sp>
        <p:nvSpPr>
          <p:cNvPr id="5123" name="Rectangle 3"/>
          <p:cNvSpPr>
            <a:spLocks noGrp="1" noChangeArrowheads="1"/>
          </p:cNvSpPr>
          <p:nvPr>
            <p:ph type="body" sz="half" idx="2"/>
          </p:nvPr>
        </p:nvSpPr>
        <p:spPr>
          <a:xfrm>
            <a:off x="4318000" y="1371600"/>
            <a:ext cx="4648200" cy="4114800"/>
          </a:xfrm>
        </p:spPr>
        <p:txBody>
          <a:bodyPr/>
          <a:lstStyle/>
          <a:p>
            <a:pPr marL="533400" indent="-533400">
              <a:lnSpc>
                <a:spcPct val="90000"/>
              </a:lnSpc>
            </a:pPr>
            <a:r>
              <a:rPr lang="en-US" sz="2400" dirty="0">
                <a:latin typeface="Cambria" panose="02040503050406030204" pitchFamily="18" charset="0"/>
                <a:ea typeface="Cambria" panose="02040503050406030204" pitchFamily="18" charset="0"/>
                <a:cs typeface="Times New Roman" pitchFamily="18" charset="0"/>
              </a:rPr>
              <a:t>Desktop computers become popular in the 80’s. </a:t>
            </a:r>
          </a:p>
          <a:p>
            <a:pPr marL="533400" indent="-533400">
              <a:lnSpc>
                <a:spcPct val="90000"/>
              </a:lnSpc>
            </a:pPr>
            <a:r>
              <a:rPr lang="en-US" sz="2400" dirty="0">
                <a:latin typeface="Cambria" panose="02040503050406030204" pitchFamily="18" charset="0"/>
                <a:ea typeface="Cambria" panose="02040503050406030204" pitchFamily="18" charset="0"/>
                <a:cs typeface="Times New Roman" pitchFamily="18" charset="0"/>
              </a:rPr>
              <a:t>First users were using the PC-s for diverse functions, like text processing, accounting or gaming.</a:t>
            </a:r>
          </a:p>
          <a:p>
            <a:pPr marL="533400" indent="-533400">
              <a:lnSpc>
                <a:spcPct val="90000"/>
              </a:lnSpc>
            </a:pPr>
            <a:r>
              <a:rPr lang="en-US" sz="2400" dirty="0">
                <a:latin typeface="Cambria" panose="02040503050406030204" pitchFamily="18" charset="0"/>
                <a:ea typeface="Cambria" panose="02040503050406030204" pitchFamily="18" charset="0"/>
                <a:cs typeface="Times New Roman" pitchFamily="18" charset="0"/>
              </a:rPr>
              <a:t>Their productivity was limited because they couldn’t share information with other systems.</a:t>
            </a:r>
          </a:p>
        </p:txBody>
      </p:sp>
      <p:sp>
        <p:nvSpPr>
          <p:cNvPr id="5124" name="Rectangle 4"/>
          <p:cNvSpPr>
            <a:spLocks noChangeArrowheads="1"/>
          </p:cNvSpPr>
          <p:nvPr/>
        </p:nvSpPr>
        <p:spPr bwMode="auto">
          <a:xfrm>
            <a:off x="2533650" y="1628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40640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latin typeface="Times" pitchFamily="18" charset="0"/>
                <a:cs typeface="Times New Roman" pitchFamily="18" charset="0"/>
              </a:rPr>
              <a:t>PC-s and networking</a:t>
            </a:r>
            <a:endParaRPr lang="en-US" dirty="0"/>
          </a:p>
        </p:txBody>
      </p:sp>
      <p:sp>
        <p:nvSpPr>
          <p:cNvPr id="6148" name="Rectangle 4"/>
          <p:cNvSpPr>
            <a:spLocks noGrp="1" noChangeArrowheads="1"/>
          </p:cNvSpPr>
          <p:nvPr>
            <p:ph type="body" sz="half" idx="2"/>
          </p:nvPr>
        </p:nvSpPr>
        <p:spPr>
          <a:xfrm>
            <a:off x="990600" y="1371600"/>
            <a:ext cx="7848600" cy="2438400"/>
          </a:xfrm>
        </p:spPr>
        <p:txBody>
          <a:bodyPr/>
          <a:lstStyle/>
          <a:p>
            <a:pPr>
              <a:lnSpc>
                <a:spcPct val="80000"/>
              </a:lnSpc>
            </a:pPr>
            <a:r>
              <a:rPr lang="en-US" sz="1800" dirty="0">
                <a:latin typeface="Cambria" panose="02040503050406030204" pitchFamily="18" charset="0"/>
                <a:ea typeface="Cambria" panose="02040503050406030204" pitchFamily="18" charset="0"/>
                <a:cs typeface="Times New Roman" pitchFamily="18" charset="0"/>
              </a:rPr>
              <a:t>As the computer technology have evolved, the companies started to install their own LANs to interconnect the desktop PCs for sharing data and peripherals. </a:t>
            </a:r>
          </a:p>
          <a:p>
            <a:pPr>
              <a:lnSpc>
                <a:spcPct val="80000"/>
              </a:lnSpc>
            </a:pPr>
            <a:r>
              <a:rPr lang="en-US" sz="1800" dirty="0">
                <a:latin typeface="Cambria" panose="02040503050406030204" pitchFamily="18" charset="0"/>
                <a:ea typeface="Cambria" panose="02040503050406030204" pitchFamily="18" charset="0"/>
                <a:cs typeface="Times New Roman" pitchFamily="18" charset="0"/>
              </a:rPr>
              <a:t>A network operating system (NOS) is using more resources than the desktop version. </a:t>
            </a:r>
          </a:p>
          <a:p>
            <a:pPr>
              <a:lnSpc>
                <a:spcPct val="80000"/>
              </a:lnSpc>
            </a:pPr>
            <a:r>
              <a:rPr lang="en-US" sz="1800" dirty="0">
                <a:latin typeface="Cambria" panose="02040503050406030204" pitchFamily="18" charset="0"/>
                <a:ea typeface="Cambria" panose="02040503050406030204" pitchFamily="18" charset="0"/>
                <a:cs typeface="Times New Roman" pitchFamily="18" charset="0"/>
              </a:rPr>
              <a:t>A new category of PC-s have appeared: the network servers. </a:t>
            </a:r>
          </a:p>
          <a:p>
            <a:pPr>
              <a:lnSpc>
                <a:spcPct val="80000"/>
              </a:lnSpc>
            </a:pPr>
            <a:r>
              <a:rPr lang="en-US" sz="1800" dirty="0">
                <a:latin typeface="Cambria" panose="02040503050406030204" pitchFamily="18" charset="0"/>
                <a:ea typeface="Cambria" panose="02040503050406030204" pitchFamily="18" charset="0"/>
                <a:cs typeface="Times New Roman" pitchFamily="18" charset="0"/>
              </a:rPr>
              <a:t>These computers are running a NOS and they became the central point of the network.</a:t>
            </a:r>
            <a:r>
              <a:rPr lang="en-US" sz="2000" dirty="0">
                <a:latin typeface="Cambria" panose="02040503050406030204" pitchFamily="18" charset="0"/>
                <a:ea typeface="Cambria" panose="02040503050406030204" pitchFamily="18" charset="0"/>
                <a:cs typeface="Times New Roman" pitchFamily="18" charset="0"/>
              </a:rPr>
              <a:t> </a:t>
            </a: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3589338"/>
            <a:ext cx="505142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latin typeface="Times" pitchFamily="18" charset="0"/>
                <a:cs typeface="Times New Roman" pitchFamily="18" charset="0"/>
              </a:rPr>
              <a:t>PC-s and networking</a:t>
            </a:r>
          </a:p>
        </p:txBody>
      </p:sp>
      <p:sp>
        <p:nvSpPr>
          <p:cNvPr id="7172" name="Rectangle 4"/>
          <p:cNvSpPr>
            <a:spLocks noGrp="1" noChangeArrowheads="1"/>
          </p:cNvSpPr>
          <p:nvPr>
            <p:ph type="body" sz="half" idx="2"/>
          </p:nvPr>
        </p:nvSpPr>
        <p:spPr>
          <a:xfrm>
            <a:off x="4648200" y="1371600"/>
            <a:ext cx="4267200" cy="4495800"/>
          </a:xfrm>
        </p:spPr>
        <p:txBody>
          <a:bodyPr/>
          <a:lstStyle/>
          <a:p>
            <a:pPr>
              <a:lnSpc>
                <a:spcPct val="80000"/>
              </a:lnSpc>
            </a:pPr>
            <a:r>
              <a:rPr lang="en-US" sz="2000" dirty="0">
                <a:latin typeface="Cambria" panose="02040503050406030204" pitchFamily="18" charset="0"/>
                <a:ea typeface="Cambria" panose="02040503050406030204" pitchFamily="18" charset="0"/>
                <a:cs typeface="Times New Roman" pitchFamily="18" charset="0"/>
              </a:rPr>
              <a:t>Web browsing, e-mail and other web-based  applications are used now. </a:t>
            </a:r>
          </a:p>
          <a:p>
            <a:pPr>
              <a:lnSpc>
                <a:spcPct val="80000"/>
              </a:lnSpc>
            </a:pPr>
            <a:r>
              <a:rPr lang="en-US" sz="2000" dirty="0">
                <a:latin typeface="Cambria" panose="02040503050406030204" pitchFamily="18" charset="0"/>
                <a:ea typeface="Cambria" panose="02040503050406030204" pitchFamily="18" charset="0"/>
                <a:cs typeface="Times New Roman" pitchFamily="18" charset="0"/>
              </a:rPr>
              <a:t>In order to grant access to the Internet technologies, the big software companies (Microsoft and others) re-constructed their desktop OS-s. </a:t>
            </a:r>
          </a:p>
          <a:p>
            <a:pPr>
              <a:lnSpc>
                <a:spcPct val="80000"/>
              </a:lnSpc>
            </a:pPr>
            <a:r>
              <a:rPr lang="en-US" sz="2000" dirty="0">
                <a:latin typeface="Cambria" panose="02040503050406030204" pitchFamily="18" charset="0"/>
                <a:ea typeface="Cambria" panose="02040503050406030204" pitchFamily="18" charset="0"/>
                <a:cs typeface="Times New Roman" pitchFamily="18" charset="0"/>
              </a:rPr>
              <a:t>Nowadays, desktop OS-s are including many of the services available in the past only for NOSs</a:t>
            </a:r>
            <a:r>
              <a:rPr lang="en-US" sz="2000" dirty="0">
                <a:latin typeface="Cambria" panose="02040503050406030204" pitchFamily="18" charset="0"/>
                <a:ea typeface="Cambria" panose="02040503050406030204" pitchFamily="18" charset="0"/>
              </a:rPr>
              <a:t>.</a:t>
            </a:r>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4114800" cy="23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3657600"/>
            <a:ext cx="405765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latin typeface="Times" pitchFamily="18" charset="0"/>
                <a:cs typeface="Times New Roman" pitchFamily="18" charset="0"/>
              </a:rPr>
              <a:t>OS Kernel</a:t>
            </a:r>
            <a:r>
              <a:rPr lang="en-US" dirty="0"/>
              <a:t> </a:t>
            </a:r>
          </a:p>
        </p:txBody>
      </p:sp>
      <p:sp>
        <p:nvSpPr>
          <p:cNvPr id="8196" name="Rectangle 4"/>
          <p:cNvSpPr>
            <a:spLocks noGrp="1" noChangeArrowheads="1"/>
          </p:cNvSpPr>
          <p:nvPr>
            <p:ph type="body" sz="half" idx="2"/>
          </p:nvPr>
        </p:nvSpPr>
        <p:spPr>
          <a:xfrm>
            <a:off x="466152" y="4377828"/>
            <a:ext cx="8449248" cy="1104556"/>
          </a:xfrm>
        </p:spPr>
        <p:txBody>
          <a:bodyPr/>
          <a:lstStyle/>
          <a:p>
            <a:pPr>
              <a:lnSpc>
                <a:spcPct val="90000"/>
              </a:lnSpc>
            </a:pPr>
            <a:r>
              <a:rPr lang="en-US" sz="2400" dirty="0">
                <a:latin typeface="Cambria" panose="02040503050406030204" pitchFamily="18" charset="0"/>
                <a:ea typeface="Cambria" panose="02040503050406030204" pitchFamily="18" charset="0"/>
                <a:cs typeface="Times New Roman" pitchFamily="18" charset="0"/>
              </a:rPr>
              <a:t>The OS kernel is the term used for describing the central part of the OS. </a:t>
            </a:r>
          </a:p>
          <a:p>
            <a:pPr>
              <a:lnSpc>
                <a:spcPct val="90000"/>
              </a:lnSpc>
            </a:pPr>
            <a:r>
              <a:rPr lang="en-US" sz="2400" dirty="0">
                <a:latin typeface="Cambria" panose="02040503050406030204" pitchFamily="18" charset="0"/>
                <a:ea typeface="Cambria" panose="02040503050406030204" pitchFamily="18" charset="0"/>
                <a:cs typeface="Times New Roman" pitchFamily="18" charset="0"/>
              </a:rPr>
              <a:t>This represents a small part of software which is loaded into memory what the computer boots up. </a:t>
            </a:r>
          </a:p>
          <a:p>
            <a:pPr>
              <a:lnSpc>
                <a:spcPct val="90000"/>
              </a:lnSpc>
            </a:pPr>
            <a:r>
              <a:rPr lang="en-US" sz="2400" dirty="0">
                <a:latin typeface="Cambria" panose="02040503050406030204" pitchFamily="18" charset="0"/>
                <a:ea typeface="Cambria" panose="02040503050406030204" pitchFamily="18" charset="0"/>
                <a:cs typeface="Times New Roman" pitchFamily="18" charset="0"/>
              </a:rPr>
              <a:t>This code contains instructions that enables the kernel to manage hardware devices, memory, system processes and other programs.</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921" y="1128917"/>
            <a:ext cx="6223405" cy="32127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latin typeface="Times" pitchFamily="18" charset="0"/>
                <a:cs typeface="Times New Roman" pitchFamily="18" charset="0"/>
              </a:rPr>
              <a:t>OS Kernel</a:t>
            </a:r>
            <a:r>
              <a:rPr lang="en-US" dirty="0"/>
              <a:t> </a:t>
            </a:r>
          </a:p>
        </p:txBody>
      </p:sp>
      <p:sp>
        <p:nvSpPr>
          <p:cNvPr id="8196" name="Rectangle 4"/>
          <p:cNvSpPr>
            <a:spLocks noGrp="1" noChangeArrowheads="1"/>
          </p:cNvSpPr>
          <p:nvPr>
            <p:ph type="body" sz="half" idx="2"/>
          </p:nvPr>
        </p:nvSpPr>
        <p:spPr>
          <a:xfrm>
            <a:off x="512334" y="1412955"/>
            <a:ext cx="8449248" cy="3602390"/>
          </a:xfrm>
        </p:spPr>
        <p:txBody>
          <a:bodyPr/>
          <a:lstStyle/>
          <a:p>
            <a:pPr>
              <a:lnSpc>
                <a:spcPct val="90000"/>
              </a:lnSpc>
            </a:pPr>
            <a:r>
              <a:rPr lang="en-US" sz="2400" dirty="0" err="1">
                <a:latin typeface="Cambria" panose="02040503050406030204" pitchFamily="18" charset="0"/>
                <a:cs typeface="Times New Roman" pitchFamily="18" charset="0"/>
              </a:rPr>
              <a:t>Pentru</a:t>
            </a:r>
            <a:r>
              <a:rPr lang="en-US" sz="2400" dirty="0">
                <a:latin typeface="Cambria" panose="02040503050406030204" pitchFamily="18" charset="0"/>
                <a:cs typeface="Times New Roman" pitchFamily="18" charset="0"/>
              </a:rPr>
              <a:t> Linux, the kernel is located in</a:t>
            </a:r>
            <a:r>
              <a:rPr lang="ro-RO" sz="2400" dirty="0">
                <a:latin typeface="Cambria" panose="02040503050406030204" pitchFamily="18" charset="0"/>
                <a:cs typeface="Times New Roman" pitchFamily="18" charset="0"/>
              </a:rPr>
              <a:t> /boot.</a:t>
            </a:r>
          </a:p>
          <a:p>
            <a:pPr>
              <a:lnSpc>
                <a:spcPct val="90000"/>
              </a:lnSpc>
            </a:pPr>
            <a:r>
              <a:rPr lang="en-US" sz="2400" dirty="0">
                <a:latin typeface="Cambria" panose="02040503050406030204" pitchFamily="18" charset="0"/>
                <a:cs typeface="Times New Roman" pitchFamily="18" charset="0"/>
              </a:rPr>
              <a:t>For more</a:t>
            </a:r>
            <a:r>
              <a:rPr lang="ro-RO" sz="2400" dirty="0">
                <a:latin typeface="Cambria" panose="02040503050406030204" pitchFamily="18" charset="0"/>
                <a:cs typeface="Times New Roman" pitchFamily="18" charset="0"/>
              </a:rPr>
              <a:t> </a:t>
            </a:r>
            <a:r>
              <a:rPr lang="ro-RO" sz="2400" dirty="0" err="1">
                <a:latin typeface="Cambria" panose="02040503050406030204" pitchFamily="18" charset="0"/>
                <a:cs typeface="Times New Roman" pitchFamily="18" charset="0"/>
              </a:rPr>
              <a:t>info</a:t>
            </a:r>
            <a:r>
              <a:rPr lang="en-US" sz="2400" dirty="0">
                <a:latin typeface="Cambria" panose="02040503050406030204" pitchFamily="18" charset="0"/>
                <a:cs typeface="Times New Roman" pitchFamily="18" charset="0"/>
              </a:rPr>
              <a:t>, please see</a:t>
            </a:r>
            <a:r>
              <a:rPr lang="ro-RO" sz="2400" dirty="0">
                <a:latin typeface="Cambria" panose="02040503050406030204" pitchFamily="18" charset="0"/>
                <a:cs typeface="Times New Roman" pitchFamily="18" charset="0"/>
              </a:rPr>
              <a:t>:</a:t>
            </a:r>
            <a:endParaRPr lang="en-US" sz="2400" dirty="0">
              <a:latin typeface="Cambria" panose="02040503050406030204" pitchFamily="18" charset="0"/>
              <a:cs typeface="Times New Roman" pitchFamily="18" charset="0"/>
            </a:endParaRPr>
          </a:p>
          <a:p>
            <a:pPr>
              <a:lnSpc>
                <a:spcPct val="90000"/>
              </a:lnSpc>
            </a:pPr>
            <a:r>
              <a:rPr lang="ro-RO" sz="2400" dirty="0">
                <a:latin typeface="Cambria" panose="02040503050406030204" pitchFamily="18" charset="0"/>
                <a:cs typeface="Times New Roman" pitchFamily="18" charset="0"/>
              </a:rPr>
              <a:t> </a:t>
            </a:r>
            <a:r>
              <a:rPr lang="ro-RO" sz="2400" dirty="0">
                <a:latin typeface="Cambria" panose="02040503050406030204" pitchFamily="18" charset="0"/>
                <a:cs typeface="Times New Roman" pitchFamily="18" charset="0"/>
                <a:hlinkClick r:id="rId2"/>
              </a:rPr>
              <a:t>https://learning.lpi.org/en/learning-materials/010-160/4/4.3/4.3_01/</a:t>
            </a:r>
            <a:endParaRPr lang="ro-RO" sz="2400" dirty="0">
              <a:latin typeface="Cambria" panose="02040503050406030204" pitchFamily="18" charset="0"/>
              <a:cs typeface="Times New Roman" pitchFamily="18" charset="0"/>
            </a:endParaRPr>
          </a:p>
          <a:p>
            <a:pPr>
              <a:lnSpc>
                <a:spcPct val="90000"/>
              </a:lnSpc>
            </a:pPr>
            <a:endParaRPr lang="en-US" sz="2400" dirty="0">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2931379668"/>
      </p:ext>
    </p:extLst>
  </p:cSld>
  <p:clrMapOvr>
    <a:masterClrMapping/>
  </p:clrMapOvr>
</p:sld>
</file>

<file path=ppt/theme/theme1.xml><?xml version="1.0" encoding="utf-8"?>
<a:theme xmlns:a="http://schemas.openxmlformats.org/drawingml/2006/main" name="Essentials 2_7.1-7.4 v2">
  <a:themeElements>
    <a:clrScheme name="Essentials 2_7.1-7.4 v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sentials 2_7.1-7.4 v2">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sentials 2_7.1-7.4 v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sentials 2_7.1-7.4 v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sentials 2_7.1-7.4 v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sentials 2_7.1-7.4 v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sentials 2_7.1-7.4 v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sentials 2_7.1-7.4 v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sentials 2_7.1-7.4 v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Studio</Template>
  <TotalTime>1525</TotalTime>
  <Words>1540</Words>
  <Application>Microsoft Office PowerPoint</Application>
  <PresentationFormat>On-screen Show (4:3)</PresentationFormat>
  <Paragraphs>148</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Cambria</vt:lpstr>
      <vt:lpstr>Times</vt:lpstr>
      <vt:lpstr>Times New Roman</vt:lpstr>
      <vt:lpstr>Essentials 2_7.1-7.4 v2</vt:lpstr>
      <vt:lpstr>OS Introduction</vt:lpstr>
      <vt:lpstr> Introductory Linux Commands</vt:lpstr>
      <vt:lpstr>Introductory Linux Commands(seminar)</vt:lpstr>
      <vt:lpstr>PowerPoint Presentation</vt:lpstr>
      <vt:lpstr>OS for PC-s</vt:lpstr>
      <vt:lpstr>PC-s and networking</vt:lpstr>
      <vt:lpstr>PC-s and networking</vt:lpstr>
      <vt:lpstr>OS Kernel </vt:lpstr>
      <vt:lpstr>OS Kernel </vt:lpstr>
      <vt:lpstr>User interface</vt:lpstr>
      <vt:lpstr>File system</vt:lpstr>
      <vt:lpstr>File systems</vt:lpstr>
      <vt:lpstr>FAT fs</vt:lpstr>
      <vt:lpstr>Desktop OSs</vt:lpstr>
      <vt:lpstr>History: MS-DOS </vt:lpstr>
      <vt:lpstr>Windows NT and Windows 2000 evolution</vt:lpstr>
      <vt:lpstr>Windows 11 </vt:lpstr>
      <vt:lpstr>Unix and Linux for Desktop </vt:lpstr>
      <vt:lpstr>Linux origins</vt:lpstr>
      <vt:lpstr>Linux/UNIX GUI </vt:lpstr>
      <vt:lpstr>Linux/UNIX GUI</vt:lpstr>
      <vt:lpstr>UNIX origins</vt:lpstr>
      <vt:lpstr>UNIX history - image</vt:lpstr>
      <vt:lpstr>NOS (Network Operating Systems)</vt:lpstr>
      <vt:lpstr>A short comparison Windows vs. Linux</vt:lpstr>
      <vt:lpstr>The Client-Server Model</vt:lpstr>
      <vt:lpstr>The Client-Server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 Fundamente</dc:title>
  <dc:creator>rzv</dc:creator>
  <cp:lastModifiedBy>Administrator</cp:lastModifiedBy>
  <cp:revision>187</cp:revision>
  <dcterms:created xsi:type="dcterms:W3CDTF">2002-10-29T16:33:19Z</dcterms:created>
  <dcterms:modified xsi:type="dcterms:W3CDTF">2024-02-28T15:23:09Z</dcterms:modified>
</cp:coreProperties>
</file>